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3" r:id="rId2"/>
    <p:sldId id="322" r:id="rId3"/>
    <p:sldId id="310" r:id="rId4"/>
    <p:sldId id="338" r:id="rId5"/>
    <p:sldId id="308" r:id="rId6"/>
    <p:sldId id="339" r:id="rId7"/>
    <p:sldId id="361" r:id="rId8"/>
    <p:sldId id="377" r:id="rId9"/>
    <p:sldId id="313" r:id="rId10"/>
    <p:sldId id="362" r:id="rId11"/>
    <p:sldId id="319" r:id="rId12"/>
    <p:sldId id="347" r:id="rId13"/>
    <p:sldId id="375" r:id="rId14"/>
    <p:sldId id="350" r:id="rId15"/>
    <p:sldId id="363" r:id="rId16"/>
    <p:sldId id="357" r:id="rId17"/>
    <p:sldId id="372" r:id="rId18"/>
    <p:sldId id="360" r:id="rId19"/>
    <p:sldId id="365" r:id="rId20"/>
    <p:sldId id="374" r:id="rId21"/>
    <p:sldId id="376" r:id="rId22"/>
    <p:sldId id="352" r:id="rId23"/>
    <p:sldId id="35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6CC"/>
    <a:srgbClr val="006699"/>
    <a:srgbClr val="CC3300"/>
    <a:srgbClr val="4C0000"/>
    <a:srgbClr val="FFFED2"/>
    <a:srgbClr val="FF33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BAAC1-C11C-45AE-9CDE-97794481756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774EA7-79A0-4ACC-85F4-95D3E463FC6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Охарактеризовать сущность, выявить тенденции и особенности развития  современных форм взаимодействия </a:t>
          </a:r>
          <a:r>
            <a:rPr lang="az-Cyrl-AZ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семьи, детского сада, школы </a:t>
          </a:r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и с</a:t>
          </a:r>
          <a:r>
            <a:rPr lang="az-Cyrl-AZ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оциума</a:t>
          </a:r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FC7A14-0827-4410-A9DE-FD1349405B59}" type="parTrans" cxnId="{8A815A2A-FD64-4945-BACE-EBD8AEABFEC2}">
      <dgm:prSet/>
      <dgm:spPr/>
      <dgm:t>
        <a:bodyPr/>
        <a:lstStyle/>
        <a:p>
          <a:endParaRPr lang="ru-RU" sz="1800"/>
        </a:p>
      </dgm:t>
    </dgm:pt>
    <dgm:pt modelId="{5F04D0F7-E7BB-4362-8529-3E87A6432082}" type="sibTrans" cxnId="{8A815A2A-FD64-4945-BACE-EBD8AEABFEC2}">
      <dgm:prSet/>
      <dgm:spPr/>
      <dgm:t>
        <a:bodyPr/>
        <a:lstStyle/>
        <a:p>
          <a:endParaRPr lang="ru-RU" sz="1800"/>
        </a:p>
      </dgm:t>
    </dgm:pt>
    <dgm:pt modelId="{B0B40AF9-AB36-44BE-B935-3014D40A25C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 rtl="0">
            <a:spcAft>
              <a:spcPts val="0"/>
            </a:spcAft>
          </a:pPr>
          <a:r>
            <a:rPr lang="ru-RU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Разработать методические рекомендации взаимодействия </a:t>
          </a:r>
          <a:r>
            <a:rPr lang="az-Cyrl-AZ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семьи, детского </a:t>
          </a:r>
          <a:r>
            <a:rPr lang="az-Cyrl-AZ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сада, школы 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и с</a:t>
          </a:r>
          <a:r>
            <a:rPr lang="az-Cyrl-AZ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оциума в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процессе создания единого </a:t>
          </a:r>
          <a:r>
            <a:rPr lang="az-Cyrl-AZ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воспитательно-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образовательного пространства</a:t>
          </a:r>
          <a:endParaRPr lang="ru-RU" sz="18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83C351-779D-4A15-B24B-97F798C3018A}" type="sibTrans" cxnId="{B47FF63D-BD39-43FC-8209-6C57722D56B5}">
      <dgm:prSet/>
      <dgm:spPr/>
      <dgm:t>
        <a:bodyPr/>
        <a:lstStyle/>
        <a:p>
          <a:endParaRPr lang="ru-RU"/>
        </a:p>
      </dgm:t>
    </dgm:pt>
    <dgm:pt modelId="{57C2D285-A1BA-46D8-82EB-A0C4D03B7BE0}" type="parTrans" cxnId="{B47FF63D-BD39-43FC-8209-6C57722D56B5}">
      <dgm:prSet/>
      <dgm:spPr/>
      <dgm:t>
        <a:bodyPr/>
        <a:lstStyle/>
        <a:p>
          <a:endParaRPr lang="ru-RU"/>
        </a:p>
      </dgm:t>
    </dgm:pt>
    <dgm:pt modelId="{D0FE68FA-0DFA-4D94-85B5-43B34C6494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Определить, обосновать и реализовать на практике  педагогические условия использования современных форм взаимодействия </a:t>
          </a:r>
          <a:r>
            <a:rPr lang="az-Cyrl-AZ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семьи, детского сада, школы </a:t>
          </a:r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и с</a:t>
          </a:r>
          <a:r>
            <a:rPr lang="az-Cyrl-AZ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оциума</a:t>
          </a:r>
          <a:endParaRPr lang="ru-RU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0E6E70-9BB6-4079-AAC9-4CC2A47604BE}" type="sibTrans" cxnId="{5F52A32C-7687-4A31-A3D6-296F08F9C297}">
      <dgm:prSet/>
      <dgm:spPr/>
      <dgm:t>
        <a:bodyPr/>
        <a:lstStyle/>
        <a:p>
          <a:endParaRPr lang="ru-RU" sz="1800"/>
        </a:p>
      </dgm:t>
    </dgm:pt>
    <dgm:pt modelId="{02BB6056-C6A8-4679-9401-30F281A058BB}" type="parTrans" cxnId="{5F52A32C-7687-4A31-A3D6-296F08F9C297}">
      <dgm:prSet/>
      <dgm:spPr/>
      <dgm:t>
        <a:bodyPr/>
        <a:lstStyle/>
        <a:p>
          <a:endParaRPr lang="ru-RU" sz="1800"/>
        </a:p>
      </dgm:t>
    </dgm:pt>
    <dgm:pt modelId="{A60EC851-D09E-479E-B02E-C60CEAF1ECB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Определить перспективные направления взаимодействия </a:t>
          </a:r>
          <a:r>
            <a:rPr lang="az-Cyrl-AZ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семьи, детского сада, школы </a:t>
          </a:r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и с</a:t>
          </a:r>
          <a:r>
            <a:rPr lang="az-Cyrl-AZ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оциума в современных условиях </a:t>
          </a:r>
        </a:p>
      </dgm:t>
    </dgm:pt>
    <dgm:pt modelId="{FEF4B8EC-82AE-4EA3-A5AC-67789031F510}" type="parTrans" cxnId="{30EBFF6E-D775-4E22-B319-61CB967307FB}">
      <dgm:prSet/>
      <dgm:spPr/>
      <dgm:t>
        <a:bodyPr/>
        <a:lstStyle/>
        <a:p>
          <a:endParaRPr lang="ru-RU"/>
        </a:p>
      </dgm:t>
    </dgm:pt>
    <dgm:pt modelId="{C2BE1AA5-E763-40BA-9CE7-0964DA5097E2}" type="sibTrans" cxnId="{30EBFF6E-D775-4E22-B319-61CB967307FB}">
      <dgm:prSet/>
      <dgm:spPr/>
      <dgm:t>
        <a:bodyPr/>
        <a:lstStyle/>
        <a:p>
          <a:endParaRPr lang="ru-RU"/>
        </a:p>
      </dgm:t>
    </dgm:pt>
    <dgm:pt modelId="{74E84A0E-3209-4810-8B7E-5A516588E2D9}" type="pres">
      <dgm:prSet presAssocID="{79DBAAC1-C11C-45AE-9CDE-97794481756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D7E522-1523-40C5-B1B6-B47BF78471E7}" type="pres">
      <dgm:prSet presAssocID="{A3774EA7-79A0-4ACC-85F4-95D3E463FC6D}" presName="horFlow" presStyleCnt="0"/>
      <dgm:spPr/>
    </dgm:pt>
    <dgm:pt modelId="{E7E0DAD0-5E57-4EBB-857D-63D922EC6665}" type="pres">
      <dgm:prSet presAssocID="{A3774EA7-79A0-4ACC-85F4-95D3E463FC6D}" presName="bigChev" presStyleLbl="node1" presStyleIdx="0" presStyleCnt="4" custScaleX="1076478" custScaleY="416323" custLinFactX="-100724" custLinFactY="-200000" custLinFactNeighborX="-200000" custLinFactNeighborY="-254681"/>
      <dgm:spPr/>
      <dgm:t>
        <a:bodyPr/>
        <a:lstStyle/>
        <a:p>
          <a:endParaRPr lang="ru-RU"/>
        </a:p>
      </dgm:t>
    </dgm:pt>
    <dgm:pt modelId="{DD680C57-528E-4820-BA07-A5023D68DA34}" type="pres">
      <dgm:prSet presAssocID="{A3774EA7-79A0-4ACC-85F4-95D3E463FC6D}" presName="vSp" presStyleCnt="0"/>
      <dgm:spPr/>
    </dgm:pt>
    <dgm:pt modelId="{A90292A8-2D38-4EE1-BF91-E54EE18BD738}" type="pres">
      <dgm:prSet presAssocID="{A60EC851-D09E-479E-B02E-C60CEAF1ECB9}" presName="horFlow" presStyleCnt="0"/>
      <dgm:spPr/>
    </dgm:pt>
    <dgm:pt modelId="{31C45902-3221-4465-B26F-2F1B50505AD5}" type="pres">
      <dgm:prSet presAssocID="{A60EC851-D09E-479E-B02E-C60CEAF1ECB9}" presName="bigChev" presStyleLbl="node1" presStyleIdx="1" presStyleCnt="4" custScaleX="1076478" custScaleY="346462" custLinFactNeighborX="-53049" custLinFactNeighborY="-24306"/>
      <dgm:spPr/>
      <dgm:t>
        <a:bodyPr/>
        <a:lstStyle/>
        <a:p>
          <a:endParaRPr lang="ru-RU"/>
        </a:p>
      </dgm:t>
    </dgm:pt>
    <dgm:pt modelId="{F574809E-8D67-4B94-80CD-249556FDE9D6}" type="pres">
      <dgm:prSet presAssocID="{A60EC851-D09E-479E-B02E-C60CEAF1ECB9}" presName="vSp" presStyleCnt="0"/>
      <dgm:spPr/>
    </dgm:pt>
    <dgm:pt modelId="{DF394199-D7EF-4021-B437-514F9D61DC2D}" type="pres">
      <dgm:prSet presAssocID="{D0FE68FA-0DFA-4D94-85B5-43B34C6494BA}" presName="horFlow" presStyleCnt="0"/>
      <dgm:spPr/>
    </dgm:pt>
    <dgm:pt modelId="{F5F258D7-29CB-436E-BE69-871CAADD2D03}" type="pres">
      <dgm:prSet presAssocID="{D0FE68FA-0DFA-4D94-85B5-43B34C6494BA}" presName="bigChev" presStyleLbl="node1" presStyleIdx="2" presStyleCnt="4" custScaleX="1076478" custScaleY="362444" custLinFactNeighborX="-63780" custLinFactNeighborY="-36007"/>
      <dgm:spPr/>
      <dgm:t>
        <a:bodyPr/>
        <a:lstStyle/>
        <a:p>
          <a:endParaRPr lang="ru-RU"/>
        </a:p>
      </dgm:t>
    </dgm:pt>
    <dgm:pt modelId="{6205EEDD-58B9-4ABB-B5A1-E564B7EB85D8}" type="pres">
      <dgm:prSet presAssocID="{D0FE68FA-0DFA-4D94-85B5-43B34C6494BA}" presName="vSp" presStyleCnt="0"/>
      <dgm:spPr/>
    </dgm:pt>
    <dgm:pt modelId="{58B1807A-4E95-4295-B6A8-66B71A039F56}" type="pres">
      <dgm:prSet presAssocID="{B0B40AF9-AB36-44BE-B935-3014D40A25CD}" presName="horFlow" presStyleCnt="0"/>
      <dgm:spPr/>
    </dgm:pt>
    <dgm:pt modelId="{3D0A708B-2F8C-4AB2-9112-DA9C517D8D22}" type="pres">
      <dgm:prSet presAssocID="{B0B40AF9-AB36-44BE-B935-3014D40A25CD}" presName="bigChev" presStyleLbl="node1" presStyleIdx="3" presStyleCnt="4" custScaleX="1076478" custScaleY="391357" custLinFactNeighborX="-63780" custLinFactNeighborY="-36863"/>
      <dgm:spPr/>
      <dgm:t>
        <a:bodyPr/>
        <a:lstStyle/>
        <a:p>
          <a:endParaRPr lang="ru-RU"/>
        </a:p>
      </dgm:t>
    </dgm:pt>
  </dgm:ptLst>
  <dgm:cxnLst>
    <dgm:cxn modelId="{8299FB50-B3A9-4CAF-9D2A-60508600FF9E}" type="presOf" srcId="{B0B40AF9-AB36-44BE-B935-3014D40A25CD}" destId="{3D0A708B-2F8C-4AB2-9112-DA9C517D8D22}" srcOrd="0" destOrd="0" presId="urn:microsoft.com/office/officeart/2005/8/layout/lProcess3"/>
    <dgm:cxn modelId="{02FD47CB-3240-43E7-A23F-800096954010}" type="presOf" srcId="{79DBAAC1-C11C-45AE-9CDE-97794481756C}" destId="{74E84A0E-3209-4810-8B7E-5A516588E2D9}" srcOrd="0" destOrd="0" presId="urn:microsoft.com/office/officeart/2005/8/layout/lProcess3"/>
    <dgm:cxn modelId="{8A815A2A-FD64-4945-BACE-EBD8AEABFEC2}" srcId="{79DBAAC1-C11C-45AE-9CDE-97794481756C}" destId="{A3774EA7-79A0-4ACC-85F4-95D3E463FC6D}" srcOrd="0" destOrd="0" parTransId="{17FC7A14-0827-4410-A9DE-FD1349405B59}" sibTransId="{5F04D0F7-E7BB-4362-8529-3E87A6432082}"/>
    <dgm:cxn modelId="{B47FF63D-BD39-43FC-8209-6C57722D56B5}" srcId="{79DBAAC1-C11C-45AE-9CDE-97794481756C}" destId="{B0B40AF9-AB36-44BE-B935-3014D40A25CD}" srcOrd="3" destOrd="0" parTransId="{57C2D285-A1BA-46D8-82EB-A0C4D03B7BE0}" sibTransId="{7783C351-779D-4A15-B24B-97F798C3018A}"/>
    <dgm:cxn modelId="{30EBFF6E-D775-4E22-B319-61CB967307FB}" srcId="{79DBAAC1-C11C-45AE-9CDE-97794481756C}" destId="{A60EC851-D09E-479E-B02E-C60CEAF1ECB9}" srcOrd="1" destOrd="0" parTransId="{FEF4B8EC-82AE-4EA3-A5AC-67789031F510}" sibTransId="{C2BE1AA5-E763-40BA-9CE7-0964DA5097E2}"/>
    <dgm:cxn modelId="{5F52A32C-7687-4A31-A3D6-296F08F9C297}" srcId="{79DBAAC1-C11C-45AE-9CDE-97794481756C}" destId="{D0FE68FA-0DFA-4D94-85B5-43B34C6494BA}" srcOrd="2" destOrd="0" parTransId="{02BB6056-C6A8-4679-9401-30F281A058BB}" sibTransId="{930E6E70-9BB6-4079-AAC9-4CC2A47604BE}"/>
    <dgm:cxn modelId="{7CF9758A-172F-4AA5-9853-EB1FE92FB8F2}" type="presOf" srcId="{A3774EA7-79A0-4ACC-85F4-95D3E463FC6D}" destId="{E7E0DAD0-5E57-4EBB-857D-63D922EC6665}" srcOrd="0" destOrd="0" presId="urn:microsoft.com/office/officeart/2005/8/layout/lProcess3"/>
    <dgm:cxn modelId="{C1C65017-3D7C-412B-B2AE-A4A34609D51A}" type="presOf" srcId="{A60EC851-D09E-479E-B02E-C60CEAF1ECB9}" destId="{31C45902-3221-4465-B26F-2F1B50505AD5}" srcOrd="0" destOrd="0" presId="urn:microsoft.com/office/officeart/2005/8/layout/lProcess3"/>
    <dgm:cxn modelId="{6553311E-48BD-40BD-845B-0E0F2F211E65}" type="presOf" srcId="{D0FE68FA-0DFA-4D94-85B5-43B34C6494BA}" destId="{F5F258D7-29CB-436E-BE69-871CAADD2D03}" srcOrd="0" destOrd="0" presId="urn:microsoft.com/office/officeart/2005/8/layout/lProcess3"/>
    <dgm:cxn modelId="{C582C1BF-44E2-4CF9-B5BF-42B816E02F49}" type="presParOf" srcId="{74E84A0E-3209-4810-8B7E-5A516588E2D9}" destId="{19D7E522-1523-40C5-B1B6-B47BF78471E7}" srcOrd="0" destOrd="0" presId="urn:microsoft.com/office/officeart/2005/8/layout/lProcess3"/>
    <dgm:cxn modelId="{290AAC85-5FEE-4F68-83B0-9241C984FD86}" type="presParOf" srcId="{19D7E522-1523-40C5-B1B6-B47BF78471E7}" destId="{E7E0DAD0-5E57-4EBB-857D-63D922EC6665}" srcOrd="0" destOrd="0" presId="urn:microsoft.com/office/officeart/2005/8/layout/lProcess3"/>
    <dgm:cxn modelId="{34A9DB5D-C12B-43DF-B48A-97DC3C87A36D}" type="presParOf" srcId="{74E84A0E-3209-4810-8B7E-5A516588E2D9}" destId="{DD680C57-528E-4820-BA07-A5023D68DA34}" srcOrd="1" destOrd="0" presId="urn:microsoft.com/office/officeart/2005/8/layout/lProcess3"/>
    <dgm:cxn modelId="{476D6F56-DA04-4A89-B32D-F478FDAAE60E}" type="presParOf" srcId="{74E84A0E-3209-4810-8B7E-5A516588E2D9}" destId="{A90292A8-2D38-4EE1-BF91-E54EE18BD738}" srcOrd="2" destOrd="0" presId="urn:microsoft.com/office/officeart/2005/8/layout/lProcess3"/>
    <dgm:cxn modelId="{DA24A15F-A1E5-41F7-8DB7-D446D9D7D961}" type="presParOf" srcId="{A90292A8-2D38-4EE1-BF91-E54EE18BD738}" destId="{31C45902-3221-4465-B26F-2F1B50505AD5}" srcOrd="0" destOrd="0" presId="urn:microsoft.com/office/officeart/2005/8/layout/lProcess3"/>
    <dgm:cxn modelId="{953FD89A-06D2-4ACC-8DCD-5E66AE4D7C43}" type="presParOf" srcId="{74E84A0E-3209-4810-8B7E-5A516588E2D9}" destId="{F574809E-8D67-4B94-80CD-249556FDE9D6}" srcOrd="3" destOrd="0" presId="urn:microsoft.com/office/officeart/2005/8/layout/lProcess3"/>
    <dgm:cxn modelId="{758290E1-36BC-4495-9E70-7D2066E8AA1B}" type="presParOf" srcId="{74E84A0E-3209-4810-8B7E-5A516588E2D9}" destId="{DF394199-D7EF-4021-B437-514F9D61DC2D}" srcOrd="4" destOrd="0" presId="urn:microsoft.com/office/officeart/2005/8/layout/lProcess3"/>
    <dgm:cxn modelId="{1E4AF8AD-39DE-4F40-B9CA-93C7B2D72673}" type="presParOf" srcId="{DF394199-D7EF-4021-B437-514F9D61DC2D}" destId="{F5F258D7-29CB-436E-BE69-871CAADD2D03}" srcOrd="0" destOrd="0" presId="urn:microsoft.com/office/officeart/2005/8/layout/lProcess3"/>
    <dgm:cxn modelId="{E32DC7DB-6E30-4336-AC08-FE0FB56D434F}" type="presParOf" srcId="{74E84A0E-3209-4810-8B7E-5A516588E2D9}" destId="{6205EEDD-58B9-4ABB-B5A1-E564B7EB85D8}" srcOrd="5" destOrd="0" presId="urn:microsoft.com/office/officeart/2005/8/layout/lProcess3"/>
    <dgm:cxn modelId="{28B53BFE-D19B-42A5-89CD-F6B5C216F2F5}" type="presParOf" srcId="{74E84A0E-3209-4810-8B7E-5A516588E2D9}" destId="{58B1807A-4E95-4295-B6A8-66B71A039F56}" srcOrd="6" destOrd="0" presId="urn:microsoft.com/office/officeart/2005/8/layout/lProcess3"/>
    <dgm:cxn modelId="{214A906B-3C10-462F-A66C-AC05EB0F4E3C}" type="presParOf" srcId="{58B1807A-4E95-4295-B6A8-66B71A039F56}" destId="{3D0A708B-2F8C-4AB2-9112-DA9C517D8D2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51E5DE-C7FF-4722-8EEB-EB601F94F82A}" type="doc">
      <dgm:prSet loTypeId="urn:microsoft.com/office/officeart/2005/8/layout/cycle6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7F0E290-86F3-4A05-8933-1EC05E4B07D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Сокращение рождаемости, малодетность</a:t>
          </a:r>
          <a:endParaRPr lang="ru-RU" sz="1600" b="1" dirty="0">
            <a:solidFill>
              <a:schemeClr val="tx1"/>
            </a:solidFill>
          </a:endParaRPr>
        </a:p>
      </dgm:t>
    </dgm:pt>
    <dgm:pt modelId="{98CAA77B-403E-4379-9E94-03DC83FC3DC8}" type="parTrans" cxnId="{42E2093F-64C0-4036-8E7F-0EE9386B6A91}">
      <dgm:prSet/>
      <dgm:spPr/>
      <dgm:t>
        <a:bodyPr/>
        <a:lstStyle/>
        <a:p>
          <a:endParaRPr lang="ru-RU"/>
        </a:p>
      </dgm:t>
    </dgm:pt>
    <dgm:pt modelId="{283AD378-5542-43C3-806D-6CB2BFC0F4E0}" type="sibTrans" cxnId="{42E2093F-64C0-4036-8E7F-0EE9386B6A91}">
      <dgm:prSet/>
      <dgm:spPr/>
      <dgm:t>
        <a:bodyPr/>
        <a:lstStyle/>
        <a:p>
          <a:endParaRPr lang="ru-RU"/>
        </a:p>
      </dgm:t>
    </dgm:pt>
    <dgm:pt modelId="{E7EEBCE4-DE80-4DD2-A663-CD0E30EDE5E1}">
      <dgm:prSet phldrT="[Текст]"/>
      <dgm:spPr/>
      <dgm:t>
        <a:bodyPr/>
        <a:lstStyle/>
        <a:p>
          <a:r>
            <a:rPr lang="ru-RU" b="1" dirty="0" smtClean="0">
              <a:solidFill>
                <a:srgbClr val="4C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Повышение ответственности, возлагаемой на родителей </a:t>
          </a:r>
          <a:endParaRPr lang="ru-RU" b="1" dirty="0">
            <a:solidFill>
              <a:srgbClr val="4C0000"/>
            </a:solidFill>
          </a:endParaRPr>
        </a:p>
      </dgm:t>
    </dgm:pt>
    <dgm:pt modelId="{EC6ADA84-2DC5-4436-850E-C92B18DBB00F}" type="parTrans" cxnId="{1F8076D4-D9A4-490E-A8D9-4BEEF9384258}">
      <dgm:prSet/>
      <dgm:spPr/>
      <dgm:t>
        <a:bodyPr/>
        <a:lstStyle/>
        <a:p>
          <a:endParaRPr lang="ru-RU"/>
        </a:p>
      </dgm:t>
    </dgm:pt>
    <dgm:pt modelId="{8645CE5A-436F-4A03-94E8-EE681844BF27}" type="sibTrans" cxnId="{1F8076D4-D9A4-490E-A8D9-4BEEF9384258}">
      <dgm:prSet/>
      <dgm:spPr/>
      <dgm:t>
        <a:bodyPr/>
        <a:lstStyle/>
        <a:p>
          <a:endParaRPr lang="ru-RU"/>
        </a:p>
      </dgm:t>
    </dgm:pt>
    <dgm:pt modelId="{13D1A634-EF78-4764-86B8-B666873499B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Многообразие форм семьи</a:t>
          </a:r>
          <a:endParaRPr lang="ru-RU" sz="1600" b="1" dirty="0">
            <a:solidFill>
              <a:schemeClr val="bg2"/>
            </a:solidFill>
          </a:endParaRPr>
        </a:p>
      </dgm:t>
    </dgm:pt>
    <dgm:pt modelId="{885DA0D1-F75B-452B-B2EA-16958CB1EA71}" type="parTrans" cxnId="{7C4B1B93-EDCD-4130-AA4E-C53316AD889D}">
      <dgm:prSet/>
      <dgm:spPr/>
      <dgm:t>
        <a:bodyPr/>
        <a:lstStyle/>
        <a:p>
          <a:endParaRPr lang="ru-RU"/>
        </a:p>
      </dgm:t>
    </dgm:pt>
    <dgm:pt modelId="{9FEB4908-D0D4-4720-9E85-4050055E8C99}" type="sibTrans" cxnId="{7C4B1B93-EDCD-4130-AA4E-C53316AD889D}">
      <dgm:prSet/>
      <dgm:spPr/>
      <dgm:t>
        <a:bodyPr/>
        <a:lstStyle/>
        <a:p>
          <a:endParaRPr lang="ru-RU"/>
        </a:p>
      </dgm:t>
    </dgm:pt>
    <dgm:pt modelId="{84C67693-F370-4784-9F3B-82C728AF09A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Занятость родителей</a:t>
          </a:r>
          <a:endParaRPr lang="ru-RU" sz="1600" b="1" dirty="0">
            <a:solidFill>
              <a:schemeClr val="tx1"/>
            </a:solidFill>
          </a:endParaRPr>
        </a:p>
      </dgm:t>
    </dgm:pt>
    <dgm:pt modelId="{8F275720-A0CD-4D2B-A1D8-201060295642}" type="parTrans" cxnId="{8BDE0350-1402-48C0-AD53-10A35DC90385}">
      <dgm:prSet/>
      <dgm:spPr/>
      <dgm:t>
        <a:bodyPr/>
        <a:lstStyle/>
        <a:p>
          <a:endParaRPr lang="ru-RU"/>
        </a:p>
      </dgm:t>
    </dgm:pt>
    <dgm:pt modelId="{08448225-E2E6-47F7-A64B-0DB6C2FE8E94}" type="sibTrans" cxnId="{8BDE0350-1402-48C0-AD53-10A35DC90385}">
      <dgm:prSet/>
      <dgm:spPr/>
      <dgm:t>
        <a:bodyPr/>
        <a:lstStyle/>
        <a:p>
          <a:endParaRPr lang="ru-RU"/>
        </a:p>
      </dgm:t>
    </dgm:pt>
    <dgm:pt modelId="{23423E03-9AB9-4E5E-8676-E44D7394369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Демократизация внутрисемейных отношений</a:t>
          </a:r>
          <a:endParaRPr lang="ru-RU" sz="1600" b="1" dirty="0">
            <a:solidFill>
              <a:srgbClr val="800000"/>
            </a:solidFill>
          </a:endParaRPr>
        </a:p>
      </dgm:t>
    </dgm:pt>
    <dgm:pt modelId="{7865CE9B-6274-4FA0-8897-4170A2B4C539}" type="parTrans" cxnId="{BEA48172-6B8B-4622-8B3C-2055348C2EC5}">
      <dgm:prSet/>
      <dgm:spPr/>
      <dgm:t>
        <a:bodyPr/>
        <a:lstStyle/>
        <a:p>
          <a:endParaRPr lang="ru-RU"/>
        </a:p>
      </dgm:t>
    </dgm:pt>
    <dgm:pt modelId="{9BC79DA7-F276-4AA5-9FDB-6C6DA0F1ED0B}" type="sibTrans" cxnId="{BEA48172-6B8B-4622-8B3C-2055348C2EC5}">
      <dgm:prSet/>
      <dgm:spPr/>
      <dgm:t>
        <a:bodyPr/>
        <a:lstStyle/>
        <a:p>
          <a:endParaRPr lang="ru-RU"/>
        </a:p>
      </dgm:t>
    </dgm:pt>
    <dgm:pt modelId="{F1FDCC69-1A47-4259-83D3-74E61A0A412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Многопоколенная семья с высокой степенью материальной и </a:t>
          </a:r>
        </a:p>
        <a:p>
          <a:r>
            <a:rPr lang="ru-RU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психологической зависимости ее членов друг от друга</a:t>
          </a:r>
          <a:endParaRPr lang="ru-RU" sz="1600" b="1" dirty="0">
            <a:solidFill>
              <a:schemeClr val="tx1"/>
            </a:solidFill>
          </a:endParaRPr>
        </a:p>
      </dgm:t>
    </dgm:pt>
    <dgm:pt modelId="{E7E85166-696C-43CF-95D5-EDC7B47E8688}" type="parTrans" cxnId="{C9CCF60F-A010-4731-A056-0094E6464A3B}">
      <dgm:prSet/>
      <dgm:spPr/>
      <dgm:t>
        <a:bodyPr/>
        <a:lstStyle/>
        <a:p>
          <a:endParaRPr lang="ru-RU"/>
        </a:p>
      </dgm:t>
    </dgm:pt>
    <dgm:pt modelId="{9679D4BD-8FF6-4E10-91BF-4EDE4825F43F}" type="sibTrans" cxnId="{C9CCF60F-A010-4731-A056-0094E6464A3B}">
      <dgm:prSet/>
      <dgm:spPr/>
      <dgm:t>
        <a:bodyPr/>
        <a:lstStyle/>
        <a:p>
          <a:endParaRPr lang="ru-RU"/>
        </a:p>
      </dgm:t>
    </dgm:pt>
    <dgm:pt modelId="{AAC7BC05-BD3A-408A-990F-29986F5DD71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4C0000"/>
              </a:solidFill>
              <a:latin typeface="Calibri" panose="020F0502020204030204" pitchFamily="34" charset="0"/>
              <a:cs typeface="Calibri" panose="020F0502020204030204" pitchFamily="34" charset="0"/>
            </a:rPr>
            <a:t>Ослабление социализирующей </a:t>
          </a:r>
          <a:endParaRPr lang="en-US" sz="1600" b="1" dirty="0" smtClean="0">
            <a:solidFill>
              <a:srgbClr val="4C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ru-RU" sz="1600" b="1" dirty="0" smtClean="0">
              <a:solidFill>
                <a:srgbClr val="4C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роли семьи </a:t>
          </a:r>
          <a:endParaRPr lang="ru-RU" sz="1600" b="1" dirty="0">
            <a:solidFill>
              <a:srgbClr val="4C0000"/>
            </a:solidFill>
          </a:endParaRPr>
        </a:p>
      </dgm:t>
    </dgm:pt>
    <dgm:pt modelId="{5FFEE6E9-9A92-410C-B15C-922E06B8CD2A}" type="parTrans" cxnId="{A68555D1-0D4D-4940-8F47-CC64B65AC5F4}">
      <dgm:prSet/>
      <dgm:spPr/>
      <dgm:t>
        <a:bodyPr/>
        <a:lstStyle/>
        <a:p>
          <a:endParaRPr lang="ru-RU"/>
        </a:p>
      </dgm:t>
    </dgm:pt>
    <dgm:pt modelId="{352D8BFF-8BA3-4D24-9D4F-A52311BC77E3}" type="sibTrans" cxnId="{A68555D1-0D4D-4940-8F47-CC64B65AC5F4}">
      <dgm:prSet/>
      <dgm:spPr/>
      <dgm:t>
        <a:bodyPr/>
        <a:lstStyle/>
        <a:p>
          <a:endParaRPr lang="ru-RU"/>
        </a:p>
      </dgm:t>
    </dgm:pt>
    <dgm:pt modelId="{3D1D52AD-1F3A-444A-9FD8-1680E0F8DBF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Снижение родительского авторитета </a:t>
          </a:r>
          <a:endParaRPr lang="ru-RU" sz="1600" b="1" dirty="0">
            <a:solidFill>
              <a:schemeClr val="bg2"/>
            </a:solidFill>
          </a:endParaRPr>
        </a:p>
      </dgm:t>
    </dgm:pt>
    <dgm:pt modelId="{F3BCCD67-5841-49AA-A47F-FB8FCD3DCA1D}" type="parTrans" cxnId="{9B4B8660-0858-4C3A-96BD-1BD90ECC07F8}">
      <dgm:prSet/>
      <dgm:spPr/>
      <dgm:t>
        <a:bodyPr/>
        <a:lstStyle/>
        <a:p>
          <a:endParaRPr lang="ru-RU"/>
        </a:p>
      </dgm:t>
    </dgm:pt>
    <dgm:pt modelId="{B29C5AED-1697-449C-A3F8-521D34A4CD7B}" type="sibTrans" cxnId="{9B4B8660-0858-4C3A-96BD-1BD90ECC07F8}">
      <dgm:prSet/>
      <dgm:spPr/>
      <dgm:t>
        <a:bodyPr/>
        <a:lstStyle/>
        <a:p>
          <a:endParaRPr lang="ru-RU"/>
        </a:p>
      </dgm:t>
    </dgm:pt>
    <dgm:pt modelId="{A8AE41EF-D64C-407F-BD8C-315116008BA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Переход к приоритету семейного воспитания</a:t>
          </a:r>
          <a:endParaRPr lang="ru-RU" sz="1600" b="1" dirty="0">
            <a:solidFill>
              <a:srgbClr val="800000"/>
            </a:solidFill>
          </a:endParaRPr>
        </a:p>
      </dgm:t>
    </dgm:pt>
    <dgm:pt modelId="{982DE633-F401-4005-AB89-044D0F7CE433}" type="parTrans" cxnId="{3F5D071F-9C5B-431C-92C3-94C2D7953719}">
      <dgm:prSet/>
      <dgm:spPr/>
      <dgm:t>
        <a:bodyPr/>
        <a:lstStyle/>
        <a:p>
          <a:endParaRPr lang="ru-RU"/>
        </a:p>
      </dgm:t>
    </dgm:pt>
    <dgm:pt modelId="{72159DFD-17E6-4E23-BDB5-F0A5D3EEDB4D}" type="sibTrans" cxnId="{3F5D071F-9C5B-431C-92C3-94C2D7953719}">
      <dgm:prSet/>
      <dgm:spPr/>
      <dgm:t>
        <a:bodyPr/>
        <a:lstStyle/>
        <a:p>
          <a:endParaRPr lang="ru-RU"/>
        </a:p>
      </dgm:t>
    </dgm:pt>
    <dgm:pt modelId="{55D30E8F-4284-41D8-A1D1-4A523770CE5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Свобода заключения и расторжения браков</a:t>
          </a:r>
          <a:endParaRPr lang="ru-RU" sz="1600" b="1" dirty="0">
            <a:solidFill>
              <a:schemeClr val="bg2"/>
            </a:solidFill>
          </a:endParaRPr>
        </a:p>
      </dgm:t>
    </dgm:pt>
    <dgm:pt modelId="{169A7E52-ECD9-4817-84EC-23F75CBDD34C}" type="parTrans" cxnId="{22AF8261-BC74-4C5B-8885-633C20B6209D}">
      <dgm:prSet/>
      <dgm:spPr/>
      <dgm:t>
        <a:bodyPr/>
        <a:lstStyle/>
        <a:p>
          <a:endParaRPr lang="ru-RU"/>
        </a:p>
      </dgm:t>
    </dgm:pt>
    <dgm:pt modelId="{3889BE87-EE80-414E-A705-C37EBA281022}" type="sibTrans" cxnId="{22AF8261-BC74-4C5B-8885-633C20B6209D}">
      <dgm:prSet/>
      <dgm:spPr/>
      <dgm:t>
        <a:bodyPr/>
        <a:lstStyle/>
        <a:p>
          <a:endParaRPr lang="ru-RU"/>
        </a:p>
      </dgm:t>
    </dgm:pt>
    <dgm:pt modelId="{01DEDAC8-5027-4272-AB5D-7938AC747634}" type="pres">
      <dgm:prSet presAssocID="{4851E5DE-C7FF-4722-8EEB-EB601F94F8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53A941-46FB-43DF-BF21-7EB67EE2550B}" type="pres">
      <dgm:prSet presAssocID="{37F0E290-86F3-4A05-8933-1EC05E4B07D7}" presName="node" presStyleLbl="node1" presStyleIdx="0" presStyleCnt="10" custScaleX="277896" custRadScaleRad="113061" custRadScaleInc="-432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9F51F-4BB3-4AEC-8125-30CE4D870CE2}" type="pres">
      <dgm:prSet presAssocID="{37F0E290-86F3-4A05-8933-1EC05E4B07D7}" presName="spNode" presStyleCnt="0"/>
      <dgm:spPr/>
    </dgm:pt>
    <dgm:pt modelId="{A67413E7-F597-4894-B1D2-11BFC29AEA38}" type="pres">
      <dgm:prSet presAssocID="{283AD378-5542-43C3-806D-6CB2BFC0F4E0}" presName="sibTrans" presStyleLbl="sibTrans1D1" presStyleIdx="0" presStyleCnt="10"/>
      <dgm:spPr/>
      <dgm:t>
        <a:bodyPr/>
        <a:lstStyle/>
        <a:p>
          <a:endParaRPr lang="ru-RU"/>
        </a:p>
      </dgm:t>
    </dgm:pt>
    <dgm:pt modelId="{CBAC5C58-5D5E-4CCF-94B9-503B0A857854}" type="pres">
      <dgm:prSet presAssocID="{E7EEBCE4-DE80-4DD2-A663-CD0E30EDE5E1}" presName="node" presStyleLbl="node1" presStyleIdx="1" presStyleCnt="10" custScaleX="292621" custRadScaleRad="107162" custRadScaleInc="141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4A502-FE01-4FD0-9884-B6552628EB64}" type="pres">
      <dgm:prSet presAssocID="{E7EEBCE4-DE80-4DD2-A663-CD0E30EDE5E1}" presName="spNode" presStyleCnt="0"/>
      <dgm:spPr/>
    </dgm:pt>
    <dgm:pt modelId="{93C124DE-7CD5-4D88-8FBD-BE531805E2CD}" type="pres">
      <dgm:prSet presAssocID="{8645CE5A-436F-4A03-94E8-EE681844BF27}" presName="sibTrans" presStyleLbl="sibTrans1D1" presStyleIdx="1" presStyleCnt="10"/>
      <dgm:spPr/>
      <dgm:t>
        <a:bodyPr/>
        <a:lstStyle/>
        <a:p>
          <a:endParaRPr lang="ru-RU"/>
        </a:p>
      </dgm:t>
    </dgm:pt>
    <dgm:pt modelId="{17F8AE82-561D-41E8-98B8-85CCA827AD57}" type="pres">
      <dgm:prSet presAssocID="{13D1A634-EF78-4764-86B8-B666873499B1}" presName="node" presStyleLbl="node1" presStyleIdx="2" presStyleCnt="10" custScaleX="198755" custRadScaleRad="108920" custRadScaleInc="-1200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FA4BF-BA14-4864-9049-AC56DD1C7CEA}" type="pres">
      <dgm:prSet presAssocID="{13D1A634-EF78-4764-86B8-B666873499B1}" presName="spNode" presStyleCnt="0"/>
      <dgm:spPr/>
    </dgm:pt>
    <dgm:pt modelId="{7166788E-0446-4256-B8B7-B46FBCB482BF}" type="pres">
      <dgm:prSet presAssocID="{9FEB4908-D0D4-4720-9E85-4050055E8C99}" presName="sibTrans" presStyleLbl="sibTrans1D1" presStyleIdx="2" presStyleCnt="10"/>
      <dgm:spPr/>
      <dgm:t>
        <a:bodyPr/>
        <a:lstStyle/>
        <a:p>
          <a:endParaRPr lang="ru-RU"/>
        </a:p>
      </dgm:t>
    </dgm:pt>
    <dgm:pt modelId="{E74BE418-1B14-457A-A0DE-4611B70ADA6D}" type="pres">
      <dgm:prSet presAssocID="{84C67693-F370-4784-9F3B-82C728AF09AB}" presName="node" presStyleLbl="node1" presStyleIdx="3" presStyleCnt="10" custScaleX="217172" custRadScaleRad="103762" custRadScaleInc="1322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4E1E2-B5C6-4CC0-9961-D2C14EC86D05}" type="pres">
      <dgm:prSet presAssocID="{84C67693-F370-4784-9F3B-82C728AF09AB}" presName="spNode" presStyleCnt="0"/>
      <dgm:spPr/>
    </dgm:pt>
    <dgm:pt modelId="{CFB62252-6D80-4C93-B36E-E47D3C50F591}" type="pres">
      <dgm:prSet presAssocID="{08448225-E2E6-47F7-A64B-0DB6C2FE8E94}" presName="sibTrans" presStyleLbl="sibTrans1D1" presStyleIdx="3" presStyleCnt="10"/>
      <dgm:spPr/>
      <dgm:t>
        <a:bodyPr/>
        <a:lstStyle/>
        <a:p>
          <a:endParaRPr lang="ru-RU"/>
        </a:p>
      </dgm:t>
    </dgm:pt>
    <dgm:pt modelId="{A1877448-184D-4621-8EBB-14B21D6ECF83}" type="pres">
      <dgm:prSet presAssocID="{23423E03-9AB9-4E5E-8676-E44D73943693}" presName="node" presStyleLbl="node1" presStyleIdx="4" presStyleCnt="10" custScaleX="323128" custScaleY="95346" custRadScaleRad="91564" custRadScaleInc="748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7EF6C-D085-4808-8344-A21B77097ABC}" type="pres">
      <dgm:prSet presAssocID="{23423E03-9AB9-4E5E-8676-E44D73943693}" presName="spNode" presStyleCnt="0"/>
      <dgm:spPr/>
    </dgm:pt>
    <dgm:pt modelId="{8FFCDF0D-75B3-4D84-9180-1DF9D8000CA8}" type="pres">
      <dgm:prSet presAssocID="{9BC79DA7-F276-4AA5-9FDB-6C6DA0F1ED0B}" presName="sibTrans" presStyleLbl="sibTrans1D1" presStyleIdx="4" presStyleCnt="10"/>
      <dgm:spPr/>
      <dgm:t>
        <a:bodyPr/>
        <a:lstStyle/>
        <a:p>
          <a:endParaRPr lang="ru-RU"/>
        </a:p>
      </dgm:t>
    </dgm:pt>
    <dgm:pt modelId="{758A7DC5-DFBD-4E76-9F70-6275FC61A3FC}" type="pres">
      <dgm:prSet presAssocID="{F1FDCC69-1A47-4259-83D3-74E61A0A4124}" presName="node" presStyleLbl="node1" presStyleIdx="5" presStyleCnt="10" custScaleX="582805" custScaleY="127865" custRadScaleRad="89558" custRadScaleInc="-8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B0C3C-1A53-42AA-8F10-E13FEC2C1E52}" type="pres">
      <dgm:prSet presAssocID="{F1FDCC69-1A47-4259-83D3-74E61A0A4124}" presName="spNode" presStyleCnt="0"/>
      <dgm:spPr/>
    </dgm:pt>
    <dgm:pt modelId="{0E0F8F59-321B-4B19-B91A-31D1B45ED18B}" type="pres">
      <dgm:prSet presAssocID="{9679D4BD-8FF6-4E10-91BF-4EDE4825F43F}" presName="sibTrans" presStyleLbl="sibTrans1D1" presStyleIdx="5" presStyleCnt="10"/>
      <dgm:spPr/>
      <dgm:t>
        <a:bodyPr/>
        <a:lstStyle/>
        <a:p>
          <a:endParaRPr lang="ru-RU"/>
        </a:p>
      </dgm:t>
    </dgm:pt>
    <dgm:pt modelId="{B3EB7272-DECC-4D9D-B8BB-8FA1E33DD875}" type="pres">
      <dgm:prSet presAssocID="{AAC7BC05-BD3A-408A-990F-29986F5DD718}" presName="node" presStyleLbl="node1" presStyleIdx="6" presStyleCnt="10" custScaleX="316606" custScaleY="93596" custRadScaleRad="91814" custRadScaleInc="-781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BDB7D-5EC1-40A1-AE05-1966F39F60EF}" type="pres">
      <dgm:prSet presAssocID="{AAC7BC05-BD3A-408A-990F-29986F5DD718}" presName="spNode" presStyleCnt="0"/>
      <dgm:spPr/>
    </dgm:pt>
    <dgm:pt modelId="{49C86084-5B89-482B-A51F-2070719E3804}" type="pres">
      <dgm:prSet presAssocID="{352D8BFF-8BA3-4D24-9D4F-A52311BC77E3}" presName="sibTrans" presStyleLbl="sibTrans1D1" presStyleIdx="6" presStyleCnt="10"/>
      <dgm:spPr/>
      <dgm:t>
        <a:bodyPr/>
        <a:lstStyle/>
        <a:p>
          <a:endParaRPr lang="ru-RU"/>
        </a:p>
      </dgm:t>
    </dgm:pt>
    <dgm:pt modelId="{ABB59FB2-210A-417A-A804-BFD4F3E24FD7}" type="pres">
      <dgm:prSet presAssocID="{55D30E8F-4284-41D8-A1D1-4A523770CE5A}" presName="node" presStyleLbl="node1" presStyleIdx="7" presStyleCnt="10" custScaleX="245424" custScaleY="95107" custRadScaleRad="107798" custRadScaleInc="692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00859-F196-43B8-9276-8047F01FD93A}" type="pres">
      <dgm:prSet presAssocID="{55D30E8F-4284-41D8-A1D1-4A523770CE5A}" presName="spNode" presStyleCnt="0"/>
      <dgm:spPr/>
    </dgm:pt>
    <dgm:pt modelId="{DC59298E-CECD-49E7-8218-A0FBD6A09285}" type="pres">
      <dgm:prSet presAssocID="{3889BE87-EE80-414E-A705-C37EBA281022}" presName="sibTrans" presStyleLbl="sibTrans1D1" presStyleIdx="7" presStyleCnt="10"/>
      <dgm:spPr/>
      <dgm:t>
        <a:bodyPr/>
        <a:lstStyle/>
        <a:p>
          <a:endParaRPr lang="ru-RU"/>
        </a:p>
      </dgm:t>
    </dgm:pt>
    <dgm:pt modelId="{EBF1117B-F38D-4CD1-B6F5-5DACF8DB0B76}" type="pres">
      <dgm:prSet presAssocID="{3D1D52AD-1F3A-444A-9FD8-1680E0F8DBF3}" presName="node" presStyleLbl="node1" presStyleIdx="8" presStyleCnt="10" custScaleX="249125" custScaleY="98575" custRadScaleRad="100327" custRadScaleInc="1243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D883C-064B-4EC2-A87A-19CB2C050D83}" type="pres">
      <dgm:prSet presAssocID="{3D1D52AD-1F3A-444A-9FD8-1680E0F8DBF3}" presName="spNode" presStyleCnt="0"/>
      <dgm:spPr/>
    </dgm:pt>
    <dgm:pt modelId="{96DE0C4A-5064-4363-8D32-8B01E90C0388}" type="pres">
      <dgm:prSet presAssocID="{B29C5AED-1697-449C-A3F8-521D34A4CD7B}" presName="sibTrans" presStyleLbl="sibTrans1D1" presStyleIdx="8" presStyleCnt="10"/>
      <dgm:spPr/>
      <dgm:t>
        <a:bodyPr/>
        <a:lstStyle/>
        <a:p>
          <a:endParaRPr lang="ru-RU"/>
        </a:p>
      </dgm:t>
    </dgm:pt>
    <dgm:pt modelId="{3C3E9106-71A7-4D7C-B715-57E8B11B4685}" type="pres">
      <dgm:prSet presAssocID="{A8AE41EF-D64C-407F-BD8C-315116008BA6}" presName="node" presStyleLbl="node1" presStyleIdx="9" presStyleCnt="10" custScaleX="274252" custRadScaleRad="90459" custRadScaleInc="1129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5822C-6569-4C8F-A1E6-A1EA8CA0CC39}" type="pres">
      <dgm:prSet presAssocID="{A8AE41EF-D64C-407F-BD8C-315116008BA6}" presName="spNode" presStyleCnt="0"/>
      <dgm:spPr/>
    </dgm:pt>
    <dgm:pt modelId="{DFE4188C-B9FE-4672-A182-EC900BB4E033}" type="pres">
      <dgm:prSet presAssocID="{72159DFD-17E6-4E23-BDB5-F0A5D3EEDB4D}" presName="sibTrans" presStyleLbl="sibTrans1D1" presStyleIdx="9" presStyleCnt="10"/>
      <dgm:spPr/>
      <dgm:t>
        <a:bodyPr/>
        <a:lstStyle/>
        <a:p>
          <a:endParaRPr lang="ru-RU"/>
        </a:p>
      </dgm:t>
    </dgm:pt>
  </dgm:ptLst>
  <dgm:cxnLst>
    <dgm:cxn modelId="{C9CCF60F-A010-4731-A056-0094E6464A3B}" srcId="{4851E5DE-C7FF-4722-8EEB-EB601F94F82A}" destId="{F1FDCC69-1A47-4259-83D3-74E61A0A4124}" srcOrd="5" destOrd="0" parTransId="{E7E85166-696C-43CF-95D5-EDC7B47E8688}" sibTransId="{9679D4BD-8FF6-4E10-91BF-4EDE4825F43F}"/>
    <dgm:cxn modelId="{37D778A6-4F8B-4F2C-A58B-30B72232E53A}" type="presOf" srcId="{23423E03-9AB9-4E5E-8676-E44D73943693}" destId="{A1877448-184D-4621-8EBB-14B21D6ECF83}" srcOrd="0" destOrd="0" presId="urn:microsoft.com/office/officeart/2005/8/layout/cycle6"/>
    <dgm:cxn modelId="{B941D861-30D6-454C-9DD9-84DB4BDD9B9B}" type="presOf" srcId="{352D8BFF-8BA3-4D24-9D4F-A52311BC77E3}" destId="{49C86084-5B89-482B-A51F-2070719E3804}" srcOrd="0" destOrd="0" presId="urn:microsoft.com/office/officeart/2005/8/layout/cycle6"/>
    <dgm:cxn modelId="{3F5D071F-9C5B-431C-92C3-94C2D7953719}" srcId="{4851E5DE-C7FF-4722-8EEB-EB601F94F82A}" destId="{A8AE41EF-D64C-407F-BD8C-315116008BA6}" srcOrd="9" destOrd="0" parTransId="{982DE633-F401-4005-AB89-044D0F7CE433}" sibTransId="{72159DFD-17E6-4E23-BDB5-F0A5D3EEDB4D}"/>
    <dgm:cxn modelId="{4C2FA624-2F7C-4108-8436-7121A8D4D3A9}" type="presOf" srcId="{8645CE5A-436F-4A03-94E8-EE681844BF27}" destId="{93C124DE-7CD5-4D88-8FBD-BE531805E2CD}" srcOrd="0" destOrd="0" presId="urn:microsoft.com/office/officeart/2005/8/layout/cycle6"/>
    <dgm:cxn modelId="{E2DFC9AA-83EF-4833-85D0-BB20684C0618}" type="presOf" srcId="{A8AE41EF-D64C-407F-BD8C-315116008BA6}" destId="{3C3E9106-71A7-4D7C-B715-57E8B11B4685}" srcOrd="0" destOrd="0" presId="urn:microsoft.com/office/officeart/2005/8/layout/cycle6"/>
    <dgm:cxn modelId="{1F8076D4-D9A4-490E-A8D9-4BEEF9384258}" srcId="{4851E5DE-C7FF-4722-8EEB-EB601F94F82A}" destId="{E7EEBCE4-DE80-4DD2-A663-CD0E30EDE5E1}" srcOrd="1" destOrd="0" parTransId="{EC6ADA84-2DC5-4436-850E-C92B18DBB00F}" sibTransId="{8645CE5A-436F-4A03-94E8-EE681844BF27}"/>
    <dgm:cxn modelId="{DCACA795-D035-463D-902E-66802599551A}" type="presOf" srcId="{AAC7BC05-BD3A-408A-990F-29986F5DD718}" destId="{B3EB7272-DECC-4D9D-B8BB-8FA1E33DD875}" srcOrd="0" destOrd="0" presId="urn:microsoft.com/office/officeart/2005/8/layout/cycle6"/>
    <dgm:cxn modelId="{E28D2791-6908-4F54-8D8B-B7C1490C1355}" type="presOf" srcId="{72159DFD-17E6-4E23-BDB5-F0A5D3EEDB4D}" destId="{DFE4188C-B9FE-4672-A182-EC900BB4E033}" srcOrd="0" destOrd="0" presId="urn:microsoft.com/office/officeart/2005/8/layout/cycle6"/>
    <dgm:cxn modelId="{04F3142A-DB63-4723-9946-29066E577491}" type="presOf" srcId="{9FEB4908-D0D4-4720-9E85-4050055E8C99}" destId="{7166788E-0446-4256-B8B7-B46FBCB482BF}" srcOrd="0" destOrd="0" presId="urn:microsoft.com/office/officeart/2005/8/layout/cycle6"/>
    <dgm:cxn modelId="{22AF8261-BC74-4C5B-8885-633C20B6209D}" srcId="{4851E5DE-C7FF-4722-8EEB-EB601F94F82A}" destId="{55D30E8F-4284-41D8-A1D1-4A523770CE5A}" srcOrd="7" destOrd="0" parTransId="{169A7E52-ECD9-4817-84EC-23F75CBDD34C}" sibTransId="{3889BE87-EE80-414E-A705-C37EBA281022}"/>
    <dgm:cxn modelId="{9B4B8660-0858-4C3A-96BD-1BD90ECC07F8}" srcId="{4851E5DE-C7FF-4722-8EEB-EB601F94F82A}" destId="{3D1D52AD-1F3A-444A-9FD8-1680E0F8DBF3}" srcOrd="8" destOrd="0" parTransId="{F3BCCD67-5841-49AA-A47F-FB8FCD3DCA1D}" sibTransId="{B29C5AED-1697-449C-A3F8-521D34A4CD7B}"/>
    <dgm:cxn modelId="{1D6C6851-836F-4E35-8926-7637888C6AF4}" type="presOf" srcId="{283AD378-5542-43C3-806D-6CB2BFC0F4E0}" destId="{A67413E7-F597-4894-B1D2-11BFC29AEA38}" srcOrd="0" destOrd="0" presId="urn:microsoft.com/office/officeart/2005/8/layout/cycle6"/>
    <dgm:cxn modelId="{CFB4694F-F196-4117-8707-4E796C185107}" type="presOf" srcId="{9679D4BD-8FF6-4E10-91BF-4EDE4825F43F}" destId="{0E0F8F59-321B-4B19-B91A-31D1B45ED18B}" srcOrd="0" destOrd="0" presId="urn:microsoft.com/office/officeart/2005/8/layout/cycle6"/>
    <dgm:cxn modelId="{B412491D-4A2D-48A9-9DAC-AEDA6077BA59}" type="presOf" srcId="{3889BE87-EE80-414E-A705-C37EBA281022}" destId="{DC59298E-CECD-49E7-8218-A0FBD6A09285}" srcOrd="0" destOrd="0" presId="urn:microsoft.com/office/officeart/2005/8/layout/cycle6"/>
    <dgm:cxn modelId="{C82B7258-2ED9-4227-B1D5-CCBD813BB5B4}" type="presOf" srcId="{3D1D52AD-1F3A-444A-9FD8-1680E0F8DBF3}" destId="{EBF1117B-F38D-4CD1-B6F5-5DACF8DB0B76}" srcOrd="0" destOrd="0" presId="urn:microsoft.com/office/officeart/2005/8/layout/cycle6"/>
    <dgm:cxn modelId="{0E2CB071-8022-41E5-BF11-881211E63CB1}" type="presOf" srcId="{4851E5DE-C7FF-4722-8EEB-EB601F94F82A}" destId="{01DEDAC8-5027-4272-AB5D-7938AC747634}" srcOrd="0" destOrd="0" presId="urn:microsoft.com/office/officeart/2005/8/layout/cycle6"/>
    <dgm:cxn modelId="{0AF3BA66-A21F-4C9D-9EBE-7FB0526F2003}" type="presOf" srcId="{E7EEBCE4-DE80-4DD2-A663-CD0E30EDE5E1}" destId="{CBAC5C58-5D5E-4CCF-94B9-503B0A857854}" srcOrd="0" destOrd="0" presId="urn:microsoft.com/office/officeart/2005/8/layout/cycle6"/>
    <dgm:cxn modelId="{12E11A70-839E-4D4C-A929-25DCA8D5B8CF}" type="presOf" srcId="{37F0E290-86F3-4A05-8933-1EC05E4B07D7}" destId="{8453A941-46FB-43DF-BF21-7EB67EE2550B}" srcOrd="0" destOrd="0" presId="urn:microsoft.com/office/officeart/2005/8/layout/cycle6"/>
    <dgm:cxn modelId="{34E728DB-074A-490B-941F-E1A6C9DE6952}" type="presOf" srcId="{9BC79DA7-F276-4AA5-9FDB-6C6DA0F1ED0B}" destId="{8FFCDF0D-75B3-4D84-9180-1DF9D8000CA8}" srcOrd="0" destOrd="0" presId="urn:microsoft.com/office/officeart/2005/8/layout/cycle6"/>
    <dgm:cxn modelId="{3BEC4690-AC96-4D30-B241-AABBCC466338}" type="presOf" srcId="{13D1A634-EF78-4764-86B8-B666873499B1}" destId="{17F8AE82-561D-41E8-98B8-85CCA827AD57}" srcOrd="0" destOrd="0" presId="urn:microsoft.com/office/officeart/2005/8/layout/cycle6"/>
    <dgm:cxn modelId="{A68555D1-0D4D-4940-8F47-CC64B65AC5F4}" srcId="{4851E5DE-C7FF-4722-8EEB-EB601F94F82A}" destId="{AAC7BC05-BD3A-408A-990F-29986F5DD718}" srcOrd="6" destOrd="0" parTransId="{5FFEE6E9-9A92-410C-B15C-922E06B8CD2A}" sibTransId="{352D8BFF-8BA3-4D24-9D4F-A52311BC77E3}"/>
    <dgm:cxn modelId="{4A5D5F82-F5C6-4D35-82B9-AA543D734FA4}" type="presOf" srcId="{F1FDCC69-1A47-4259-83D3-74E61A0A4124}" destId="{758A7DC5-DFBD-4E76-9F70-6275FC61A3FC}" srcOrd="0" destOrd="0" presId="urn:microsoft.com/office/officeart/2005/8/layout/cycle6"/>
    <dgm:cxn modelId="{A55A4F5F-9415-4EE3-A8FE-8B5DE464C4D4}" type="presOf" srcId="{08448225-E2E6-47F7-A64B-0DB6C2FE8E94}" destId="{CFB62252-6D80-4C93-B36E-E47D3C50F591}" srcOrd="0" destOrd="0" presId="urn:microsoft.com/office/officeart/2005/8/layout/cycle6"/>
    <dgm:cxn modelId="{42E2093F-64C0-4036-8E7F-0EE9386B6A91}" srcId="{4851E5DE-C7FF-4722-8EEB-EB601F94F82A}" destId="{37F0E290-86F3-4A05-8933-1EC05E4B07D7}" srcOrd="0" destOrd="0" parTransId="{98CAA77B-403E-4379-9E94-03DC83FC3DC8}" sibTransId="{283AD378-5542-43C3-806D-6CB2BFC0F4E0}"/>
    <dgm:cxn modelId="{9EE57439-8308-4D43-BFC1-D9C0ACE91B92}" type="presOf" srcId="{55D30E8F-4284-41D8-A1D1-4A523770CE5A}" destId="{ABB59FB2-210A-417A-A804-BFD4F3E24FD7}" srcOrd="0" destOrd="0" presId="urn:microsoft.com/office/officeart/2005/8/layout/cycle6"/>
    <dgm:cxn modelId="{8BDE0350-1402-48C0-AD53-10A35DC90385}" srcId="{4851E5DE-C7FF-4722-8EEB-EB601F94F82A}" destId="{84C67693-F370-4784-9F3B-82C728AF09AB}" srcOrd="3" destOrd="0" parTransId="{8F275720-A0CD-4D2B-A1D8-201060295642}" sibTransId="{08448225-E2E6-47F7-A64B-0DB6C2FE8E94}"/>
    <dgm:cxn modelId="{5F69874C-40A1-4989-9868-99F5B1A70109}" type="presOf" srcId="{B29C5AED-1697-449C-A3F8-521D34A4CD7B}" destId="{96DE0C4A-5064-4363-8D32-8B01E90C0388}" srcOrd="0" destOrd="0" presId="urn:microsoft.com/office/officeart/2005/8/layout/cycle6"/>
    <dgm:cxn modelId="{BEA48172-6B8B-4622-8B3C-2055348C2EC5}" srcId="{4851E5DE-C7FF-4722-8EEB-EB601F94F82A}" destId="{23423E03-9AB9-4E5E-8676-E44D73943693}" srcOrd="4" destOrd="0" parTransId="{7865CE9B-6274-4FA0-8897-4170A2B4C539}" sibTransId="{9BC79DA7-F276-4AA5-9FDB-6C6DA0F1ED0B}"/>
    <dgm:cxn modelId="{7C4B1B93-EDCD-4130-AA4E-C53316AD889D}" srcId="{4851E5DE-C7FF-4722-8EEB-EB601F94F82A}" destId="{13D1A634-EF78-4764-86B8-B666873499B1}" srcOrd="2" destOrd="0" parTransId="{885DA0D1-F75B-452B-B2EA-16958CB1EA71}" sibTransId="{9FEB4908-D0D4-4720-9E85-4050055E8C99}"/>
    <dgm:cxn modelId="{3A406884-4C34-4B82-8D14-482CCE7D923A}" type="presOf" srcId="{84C67693-F370-4784-9F3B-82C728AF09AB}" destId="{E74BE418-1B14-457A-A0DE-4611B70ADA6D}" srcOrd="0" destOrd="0" presId="urn:microsoft.com/office/officeart/2005/8/layout/cycle6"/>
    <dgm:cxn modelId="{05883DD7-10F5-4E89-9AE1-47EDA8E2C3A4}" type="presParOf" srcId="{01DEDAC8-5027-4272-AB5D-7938AC747634}" destId="{8453A941-46FB-43DF-BF21-7EB67EE2550B}" srcOrd="0" destOrd="0" presId="urn:microsoft.com/office/officeart/2005/8/layout/cycle6"/>
    <dgm:cxn modelId="{56F85696-69FD-41F9-BA6C-7F168E4622FE}" type="presParOf" srcId="{01DEDAC8-5027-4272-AB5D-7938AC747634}" destId="{1D69F51F-4BB3-4AEC-8125-30CE4D870CE2}" srcOrd="1" destOrd="0" presId="urn:microsoft.com/office/officeart/2005/8/layout/cycle6"/>
    <dgm:cxn modelId="{2758DF23-10F9-45A7-886A-537C7518FBCF}" type="presParOf" srcId="{01DEDAC8-5027-4272-AB5D-7938AC747634}" destId="{A67413E7-F597-4894-B1D2-11BFC29AEA38}" srcOrd="2" destOrd="0" presId="urn:microsoft.com/office/officeart/2005/8/layout/cycle6"/>
    <dgm:cxn modelId="{F05DFF29-826F-4E56-AB5E-079CAC623F10}" type="presParOf" srcId="{01DEDAC8-5027-4272-AB5D-7938AC747634}" destId="{CBAC5C58-5D5E-4CCF-94B9-503B0A857854}" srcOrd="3" destOrd="0" presId="urn:microsoft.com/office/officeart/2005/8/layout/cycle6"/>
    <dgm:cxn modelId="{BB8FB972-ABE8-498E-A7BB-0A3437EE8B9F}" type="presParOf" srcId="{01DEDAC8-5027-4272-AB5D-7938AC747634}" destId="{E114A502-FE01-4FD0-9884-B6552628EB64}" srcOrd="4" destOrd="0" presId="urn:microsoft.com/office/officeart/2005/8/layout/cycle6"/>
    <dgm:cxn modelId="{CB99BF95-93DC-4734-8940-D8BCC7CD0BB3}" type="presParOf" srcId="{01DEDAC8-5027-4272-AB5D-7938AC747634}" destId="{93C124DE-7CD5-4D88-8FBD-BE531805E2CD}" srcOrd="5" destOrd="0" presId="urn:microsoft.com/office/officeart/2005/8/layout/cycle6"/>
    <dgm:cxn modelId="{E2F00296-D07F-4BE2-B5D5-F12BE9E7A3B7}" type="presParOf" srcId="{01DEDAC8-5027-4272-AB5D-7938AC747634}" destId="{17F8AE82-561D-41E8-98B8-85CCA827AD57}" srcOrd="6" destOrd="0" presId="urn:microsoft.com/office/officeart/2005/8/layout/cycle6"/>
    <dgm:cxn modelId="{C0A5DE5A-E4A4-4A94-A3A4-ACCDC3CBB3FE}" type="presParOf" srcId="{01DEDAC8-5027-4272-AB5D-7938AC747634}" destId="{BB3FA4BF-BA14-4864-9049-AC56DD1C7CEA}" srcOrd="7" destOrd="0" presId="urn:microsoft.com/office/officeart/2005/8/layout/cycle6"/>
    <dgm:cxn modelId="{DEF74C1A-C65F-4E3E-ACCC-6ECA91BBE89D}" type="presParOf" srcId="{01DEDAC8-5027-4272-AB5D-7938AC747634}" destId="{7166788E-0446-4256-B8B7-B46FBCB482BF}" srcOrd="8" destOrd="0" presId="urn:microsoft.com/office/officeart/2005/8/layout/cycle6"/>
    <dgm:cxn modelId="{5A04028E-CFFB-44B5-A0B8-68C88DF5A26B}" type="presParOf" srcId="{01DEDAC8-5027-4272-AB5D-7938AC747634}" destId="{E74BE418-1B14-457A-A0DE-4611B70ADA6D}" srcOrd="9" destOrd="0" presId="urn:microsoft.com/office/officeart/2005/8/layout/cycle6"/>
    <dgm:cxn modelId="{54696BDC-20B4-4034-8B18-B3306E23A9CB}" type="presParOf" srcId="{01DEDAC8-5027-4272-AB5D-7938AC747634}" destId="{AF64E1E2-B5C6-4CC0-9961-D2C14EC86D05}" srcOrd="10" destOrd="0" presId="urn:microsoft.com/office/officeart/2005/8/layout/cycle6"/>
    <dgm:cxn modelId="{34EA44CD-C0E5-4999-90C7-C5D47CBB265B}" type="presParOf" srcId="{01DEDAC8-5027-4272-AB5D-7938AC747634}" destId="{CFB62252-6D80-4C93-B36E-E47D3C50F591}" srcOrd="11" destOrd="0" presId="urn:microsoft.com/office/officeart/2005/8/layout/cycle6"/>
    <dgm:cxn modelId="{7E85F8EC-A169-41D4-B681-07FB636C5AAE}" type="presParOf" srcId="{01DEDAC8-5027-4272-AB5D-7938AC747634}" destId="{A1877448-184D-4621-8EBB-14B21D6ECF83}" srcOrd="12" destOrd="0" presId="urn:microsoft.com/office/officeart/2005/8/layout/cycle6"/>
    <dgm:cxn modelId="{DBEAA22D-3DA3-4C76-AAD2-85235B558292}" type="presParOf" srcId="{01DEDAC8-5027-4272-AB5D-7938AC747634}" destId="{A047EF6C-D085-4808-8344-A21B77097ABC}" srcOrd="13" destOrd="0" presId="urn:microsoft.com/office/officeart/2005/8/layout/cycle6"/>
    <dgm:cxn modelId="{9CB6280D-31F0-4F48-B5D5-8D2F773288FC}" type="presParOf" srcId="{01DEDAC8-5027-4272-AB5D-7938AC747634}" destId="{8FFCDF0D-75B3-4D84-9180-1DF9D8000CA8}" srcOrd="14" destOrd="0" presId="urn:microsoft.com/office/officeart/2005/8/layout/cycle6"/>
    <dgm:cxn modelId="{B214978E-2037-4879-BDDA-44AF9D0906B9}" type="presParOf" srcId="{01DEDAC8-5027-4272-AB5D-7938AC747634}" destId="{758A7DC5-DFBD-4E76-9F70-6275FC61A3FC}" srcOrd="15" destOrd="0" presId="urn:microsoft.com/office/officeart/2005/8/layout/cycle6"/>
    <dgm:cxn modelId="{4164DD97-D15C-4A08-BEAF-1489362EE6F5}" type="presParOf" srcId="{01DEDAC8-5027-4272-AB5D-7938AC747634}" destId="{9D7B0C3C-1A53-42AA-8F10-E13FEC2C1E52}" srcOrd="16" destOrd="0" presId="urn:microsoft.com/office/officeart/2005/8/layout/cycle6"/>
    <dgm:cxn modelId="{8B405206-1F06-4BF7-AB74-D057C7F24DC5}" type="presParOf" srcId="{01DEDAC8-5027-4272-AB5D-7938AC747634}" destId="{0E0F8F59-321B-4B19-B91A-31D1B45ED18B}" srcOrd="17" destOrd="0" presId="urn:microsoft.com/office/officeart/2005/8/layout/cycle6"/>
    <dgm:cxn modelId="{E28E8401-AF7D-40DA-85B6-9A8B750299F4}" type="presParOf" srcId="{01DEDAC8-5027-4272-AB5D-7938AC747634}" destId="{B3EB7272-DECC-4D9D-B8BB-8FA1E33DD875}" srcOrd="18" destOrd="0" presId="urn:microsoft.com/office/officeart/2005/8/layout/cycle6"/>
    <dgm:cxn modelId="{CB5C0D7E-5DDF-4BBC-8049-BE7DC1D8516B}" type="presParOf" srcId="{01DEDAC8-5027-4272-AB5D-7938AC747634}" destId="{B7DBDB7D-5EC1-40A1-AE05-1966F39F60EF}" srcOrd="19" destOrd="0" presId="urn:microsoft.com/office/officeart/2005/8/layout/cycle6"/>
    <dgm:cxn modelId="{06F2D850-75B4-43B5-AA9B-FF19C1DD1515}" type="presParOf" srcId="{01DEDAC8-5027-4272-AB5D-7938AC747634}" destId="{49C86084-5B89-482B-A51F-2070719E3804}" srcOrd="20" destOrd="0" presId="urn:microsoft.com/office/officeart/2005/8/layout/cycle6"/>
    <dgm:cxn modelId="{94CC997B-312B-4A9F-A564-FCD4CB779FB2}" type="presParOf" srcId="{01DEDAC8-5027-4272-AB5D-7938AC747634}" destId="{ABB59FB2-210A-417A-A804-BFD4F3E24FD7}" srcOrd="21" destOrd="0" presId="urn:microsoft.com/office/officeart/2005/8/layout/cycle6"/>
    <dgm:cxn modelId="{390537BF-F008-4838-95C5-4986FB1A280C}" type="presParOf" srcId="{01DEDAC8-5027-4272-AB5D-7938AC747634}" destId="{50A00859-F196-43B8-9276-8047F01FD93A}" srcOrd="22" destOrd="0" presId="urn:microsoft.com/office/officeart/2005/8/layout/cycle6"/>
    <dgm:cxn modelId="{5204EB6E-9814-4BE8-9C1A-D0519FA7191D}" type="presParOf" srcId="{01DEDAC8-5027-4272-AB5D-7938AC747634}" destId="{DC59298E-CECD-49E7-8218-A0FBD6A09285}" srcOrd="23" destOrd="0" presId="urn:microsoft.com/office/officeart/2005/8/layout/cycle6"/>
    <dgm:cxn modelId="{0C3F7D02-42A9-4264-B9F2-E2D8C1D3FB06}" type="presParOf" srcId="{01DEDAC8-5027-4272-AB5D-7938AC747634}" destId="{EBF1117B-F38D-4CD1-B6F5-5DACF8DB0B76}" srcOrd="24" destOrd="0" presId="urn:microsoft.com/office/officeart/2005/8/layout/cycle6"/>
    <dgm:cxn modelId="{D017D2C3-0436-41C4-A523-1A518C82C905}" type="presParOf" srcId="{01DEDAC8-5027-4272-AB5D-7938AC747634}" destId="{3E7D883C-064B-4EC2-A87A-19CB2C050D83}" srcOrd="25" destOrd="0" presId="urn:microsoft.com/office/officeart/2005/8/layout/cycle6"/>
    <dgm:cxn modelId="{E16640F2-3663-46D6-8EC2-31CA85FA926F}" type="presParOf" srcId="{01DEDAC8-5027-4272-AB5D-7938AC747634}" destId="{96DE0C4A-5064-4363-8D32-8B01E90C0388}" srcOrd="26" destOrd="0" presId="urn:microsoft.com/office/officeart/2005/8/layout/cycle6"/>
    <dgm:cxn modelId="{5348C87A-49D2-431E-8BCB-BE968A0007A9}" type="presParOf" srcId="{01DEDAC8-5027-4272-AB5D-7938AC747634}" destId="{3C3E9106-71A7-4D7C-B715-57E8B11B4685}" srcOrd="27" destOrd="0" presId="urn:microsoft.com/office/officeart/2005/8/layout/cycle6"/>
    <dgm:cxn modelId="{DE8C0F12-4402-48F6-A136-ADE4CE5EE8A0}" type="presParOf" srcId="{01DEDAC8-5027-4272-AB5D-7938AC747634}" destId="{6A45822C-6569-4C8F-A1E6-A1EA8CA0CC39}" srcOrd="28" destOrd="0" presId="urn:microsoft.com/office/officeart/2005/8/layout/cycle6"/>
    <dgm:cxn modelId="{9CD1AAD1-8DC4-4E17-A085-AC55A28AB32F}" type="presParOf" srcId="{01DEDAC8-5027-4272-AB5D-7938AC747634}" destId="{DFE4188C-B9FE-4672-A182-EC900BB4E033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0DAD0-5E57-4EBB-857D-63D922EC6665}">
      <dsp:nvSpPr>
        <dsp:cNvPr id="0" name=""/>
        <dsp:cNvSpPr/>
      </dsp:nvSpPr>
      <dsp:spPr>
        <a:xfrm>
          <a:off x="0" y="0"/>
          <a:ext cx="7955157" cy="1230648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Охарактеризовать сущность, выявить тенденции и особенности развития  современных форм взаимодействия </a:t>
          </a:r>
          <a:r>
            <a:rPr lang="az-Cyrl-AZ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семьи, детского сада, школы </a:t>
          </a:r>
          <a:r>
            <a:rPr lang="ru-RU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и с</a:t>
          </a:r>
          <a:r>
            <a:rPr lang="az-Cyrl-AZ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оциума</a:t>
          </a:r>
          <a:r>
            <a:rPr lang="ru-RU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15324" y="0"/>
        <a:ext cx="6724509" cy="1230648"/>
      </dsp:txXfrm>
    </dsp:sp>
    <dsp:sp modelId="{31C45902-3221-4465-B26F-2F1B50505AD5}">
      <dsp:nvSpPr>
        <dsp:cNvPr id="0" name=""/>
        <dsp:cNvSpPr/>
      </dsp:nvSpPr>
      <dsp:spPr>
        <a:xfrm>
          <a:off x="0" y="1207060"/>
          <a:ext cx="7955157" cy="1024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Определить перспективные направления взаимодействия </a:t>
          </a:r>
          <a:r>
            <a:rPr lang="az-Cyrl-AZ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семьи, детского сада, школы </a:t>
          </a:r>
          <a:r>
            <a:rPr lang="ru-RU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и с</a:t>
          </a:r>
          <a:r>
            <a:rPr lang="az-Cyrl-AZ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оциума в современных условиях </a:t>
          </a:r>
        </a:p>
      </dsp:txBody>
      <dsp:txXfrm>
        <a:off x="512070" y="1207060"/>
        <a:ext cx="6931018" cy="1024139"/>
      </dsp:txXfrm>
    </dsp:sp>
    <dsp:sp modelId="{F5F258D7-29CB-436E-BE69-871CAADD2D03}">
      <dsp:nvSpPr>
        <dsp:cNvPr id="0" name=""/>
        <dsp:cNvSpPr/>
      </dsp:nvSpPr>
      <dsp:spPr>
        <a:xfrm>
          <a:off x="0" y="2237996"/>
          <a:ext cx="7955157" cy="1071382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Определить, обосновать и реализовать на практике  педагогические условия использования современных форм взаимодействия </a:t>
          </a:r>
          <a:r>
            <a:rPr lang="az-Cyrl-AZ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семьи, детского сада, школы </a:t>
          </a:r>
          <a:r>
            <a:rPr lang="ru-RU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и с</a:t>
          </a:r>
          <a:r>
            <a:rPr lang="az-Cyrl-AZ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оциума</a:t>
          </a:r>
          <a:endParaRPr lang="ru-RU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5691" y="2237996"/>
        <a:ext cx="6883775" cy="1071382"/>
      </dsp:txXfrm>
    </dsp:sp>
    <dsp:sp modelId="{3D0A708B-2F8C-4AB2-9112-DA9C517D8D22}">
      <dsp:nvSpPr>
        <dsp:cNvPr id="0" name=""/>
        <dsp:cNvSpPr/>
      </dsp:nvSpPr>
      <dsp:spPr>
        <a:xfrm>
          <a:off x="0" y="3348232"/>
          <a:ext cx="7955157" cy="115684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Разработать методические рекомендации взаимодействия </a:t>
          </a:r>
          <a:r>
            <a:rPr lang="az-Cyrl-AZ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семьи, детского </a:t>
          </a:r>
          <a:r>
            <a:rPr lang="az-Cyrl-AZ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сада, школы  </a:t>
          </a:r>
          <a:r>
            <a:rPr lang="ru-RU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и с</a:t>
          </a:r>
          <a:r>
            <a:rPr lang="az-Cyrl-AZ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оциума в </a:t>
          </a:r>
          <a:r>
            <a:rPr lang="ru-RU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процессе создания единого </a:t>
          </a:r>
          <a:r>
            <a:rPr lang="az-Cyrl-AZ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воспитательно-</a:t>
          </a:r>
          <a:r>
            <a:rPr lang="ru-RU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образовательного пространства</a:t>
          </a:r>
          <a:endParaRPr lang="ru-RU" sz="18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8425" y="3348232"/>
        <a:ext cx="6798308" cy="1156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3A941-46FB-43DF-BF21-7EB67EE2550B}">
      <dsp:nvSpPr>
        <dsp:cNvPr id="0" name=""/>
        <dsp:cNvSpPr/>
      </dsp:nvSpPr>
      <dsp:spPr>
        <a:xfrm>
          <a:off x="165311" y="792201"/>
          <a:ext cx="2837459" cy="6636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Сокращение рождаемости, малодетность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97709" y="824599"/>
        <a:ext cx="2772663" cy="598887"/>
      </dsp:txXfrm>
    </dsp:sp>
    <dsp:sp modelId="{A67413E7-F597-4894-B1D2-11BFC29AEA38}">
      <dsp:nvSpPr>
        <dsp:cNvPr id="0" name=""/>
        <dsp:cNvSpPr/>
      </dsp:nvSpPr>
      <dsp:spPr>
        <a:xfrm>
          <a:off x="1176863" y="-123210"/>
          <a:ext cx="5523937" cy="5523937"/>
        </a:xfrm>
        <a:custGeom>
          <a:avLst/>
          <a:gdLst/>
          <a:ahLst/>
          <a:cxnLst/>
          <a:rect l="0" t="0" r="0" b="0"/>
          <a:pathLst>
            <a:path>
              <a:moveTo>
                <a:pt x="736549" y="884164"/>
              </a:moveTo>
              <a:arcTo wR="2761968" hR="2761968" stAng="13370050" swAng="589388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C5C58-5D5E-4CCF-94B9-503B0A857854}">
      <dsp:nvSpPr>
        <dsp:cNvPr id="0" name=""/>
        <dsp:cNvSpPr/>
      </dsp:nvSpPr>
      <dsp:spPr>
        <a:xfrm>
          <a:off x="4911237" y="936168"/>
          <a:ext cx="2987809" cy="6636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4C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Повышение ответственности, возлагаемой на родителей </a:t>
          </a:r>
          <a:endParaRPr lang="ru-RU" sz="1600" b="1" kern="1200" dirty="0">
            <a:solidFill>
              <a:srgbClr val="4C0000"/>
            </a:solidFill>
          </a:endParaRPr>
        </a:p>
      </dsp:txBody>
      <dsp:txXfrm>
        <a:off x="4943635" y="968566"/>
        <a:ext cx="2923013" cy="598887"/>
      </dsp:txXfrm>
    </dsp:sp>
    <dsp:sp modelId="{93C124DE-7CD5-4D88-8FBD-BE531805E2CD}">
      <dsp:nvSpPr>
        <dsp:cNvPr id="0" name=""/>
        <dsp:cNvSpPr/>
      </dsp:nvSpPr>
      <dsp:spPr>
        <a:xfrm>
          <a:off x="1060786" y="-770580"/>
          <a:ext cx="5594068" cy="5594068"/>
        </a:xfrm>
        <a:custGeom>
          <a:avLst/>
          <a:gdLst/>
          <a:ahLst/>
          <a:cxnLst/>
          <a:rect l="0" t="0" r="0" b="0"/>
          <a:pathLst>
            <a:path>
              <a:moveTo>
                <a:pt x="5569323" y="2425799"/>
              </a:moveTo>
              <a:arcTo wR="2797034" hR="2797034" stAng="21142377" swAng="1066249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8AE82-561D-41E8-98B8-85CCA827AD57}">
      <dsp:nvSpPr>
        <dsp:cNvPr id="0" name=""/>
        <dsp:cNvSpPr/>
      </dsp:nvSpPr>
      <dsp:spPr>
        <a:xfrm>
          <a:off x="165973" y="1789372"/>
          <a:ext cx="2029389" cy="66368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Многообразие форм семьи</a:t>
          </a:r>
          <a:endParaRPr lang="ru-RU" sz="1600" b="1" kern="1200" dirty="0">
            <a:solidFill>
              <a:schemeClr val="bg2"/>
            </a:solidFill>
          </a:endParaRPr>
        </a:p>
      </dsp:txBody>
      <dsp:txXfrm>
        <a:off x="198371" y="1821770"/>
        <a:ext cx="1964593" cy="598887"/>
      </dsp:txXfrm>
    </dsp:sp>
    <dsp:sp modelId="{7166788E-0446-4256-B8B7-B46FBCB482BF}">
      <dsp:nvSpPr>
        <dsp:cNvPr id="0" name=""/>
        <dsp:cNvSpPr/>
      </dsp:nvSpPr>
      <dsp:spPr>
        <a:xfrm>
          <a:off x="-4112139" y="-231764"/>
          <a:ext cx="5523937" cy="5523937"/>
        </a:xfrm>
        <a:custGeom>
          <a:avLst/>
          <a:gdLst/>
          <a:ahLst/>
          <a:cxnLst/>
          <a:rect l="0" t="0" r="0" b="0"/>
          <a:pathLst>
            <a:path>
              <a:moveTo>
                <a:pt x="5427387" y="2038078"/>
              </a:moveTo>
              <a:arcTo wR="2761968" hR="2761968" stAng="20688345" swAng="218183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BE418-1B14-457A-A0DE-4611B70ADA6D}">
      <dsp:nvSpPr>
        <dsp:cNvPr id="0" name=""/>
        <dsp:cNvSpPr/>
      </dsp:nvSpPr>
      <dsp:spPr>
        <a:xfrm>
          <a:off x="71996" y="2880321"/>
          <a:ext cx="2217436" cy="66368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Занятость родителей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4394" y="2912719"/>
        <a:ext cx="2152640" cy="598887"/>
      </dsp:txXfrm>
    </dsp:sp>
    <dsp:sp modelId="{CFB62252-6D80-4C93-B36E-E47D3C50F591}">
      <dsp:nvSpPr>
        <dsp:cNvPr id="0" name=""/>
        <dsp:cNvSpPr/>
      </dsp:nvSpPr>
      <dsp:spPr>
        <a:xfrm>
          <a:off x="-3241410" y="2325355"/>
          <a:ext cx="5523937" cy="5523937"/>
        </a:xfrm>
        <a:custGeom>
          <a:avLst/>
          <a:gdLst/>
          <a:ahLst/>
          <a:cxnLst/>
          <a:rect l="0" t="0" r="0" b="0"/>
          <a:pathLst>
            <a:path>
              <a:moveTo>
                <a:pt x="4440565" y="568618"/>
              </a:moveTo>
              <a:arcTo wR="2761968" hR="2761968" stAng="18445635" swAng="283966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77448-184D-4621-8EBB-14B21D6ECF83}">
      <dsp:nvSpPr>
        <dsp:cNvPr id="0" name=""/>
        <dsp:cNvSpPr/>
      </dsp:nvSpPr>
      <dsp:spPr>
        <a:xfrm>
          <a:off x="349535" y="4224545"/>
          <a:ext cx="3299301" cy="63279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Демократизация внутрисемейных отношений</a:t>
          </a:r>
          <a:endParaRPr lang="ru-RU" sz="1600" b="1" kern="1200" dirty="0">
            <a:solidFill>
              <a:srgbClr val="800000"/>
            </a:solidFill>
          </a:endParaRPr>
        </a:p>
      </dsp:txBody>
      <dsp:txXfrm>
        <a:off x="380426" y="4255436"/>
        <a:ext cx="3237519" cy="571013"/>
      </dsp:txXfrm>
    </dsp:sp>
    <dsp:sp modelId="{8FFCDF0D-75B3-4D84-9180-1DF9D8000CA8}">
      <dsp:nvSpPr>
        <dsp:cNvPr id="0" name=""/>
        <dsp:cNvSpPr/>
      </dsp:nvSpPr>
      <dsp:spPr>
        <a:xfrm>
          <a:off x="-1002059" y="4702370"/>
          <a:ext cx="5523937" cy="5523937"/>
        </a:xfrm>
        <a:custGeom>
          <a:avLst/>
          <a:gdLst/>
          <a:ahLst/>
          <a:cxnLst/>
          <a:rect l="0" t="0" r="0" b="0"/>
          <a:pathLst>
            <a:path>
              <a:moveTo>
                <a:pt x="3679481" y="156850"/>
              </a:moveTo>
              <a:arcTo wR="2761968" hR="2761968" stAng="17364123" swAng="69378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A7DC5-DFBD-4E76-9F70-6275FC61A3FC}">
      <dsp:nvSpPr>
        <dsp:cNvPr id="0" name=""/>
        <dsp:cNvSpPr/>
      </dsp:nvSpPr>
      <dsp:spPr>
        <a:xfrm>
          <a:off x="1112860" y="5098933"/>
          <a:ext cx="5950735" cy="8486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Многопоколенная семья с высокой степенью материальной 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психологической зависимости ее членов друг от друга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154286" y="5140359"/>
        <a:ext cx="5867883" cy="765766"/>
      </dsp:txXfrm>
    </dsp:sp>
    <dsp:sp modelId="{0E0F8F59-321B-4B19-B91A-31D1B45ED18B}">
      <dsp:nvSpPr>
        <dsp:cNvPr id="0" name=""/>
        <dsp:cNvSpPr/>
      </dsp:nvSpPr>
      <dsp:spPr>
        <a:xfrm>
          <a:off x="3767764" y="4554690"/>
          <a:ext cx="5523937" cy="5523937"/>
        </a:xfrm>
        <a:custGeom>
          <a:avLst/>
          <a:gdLst/>
          <a:ahLst/>
          <a:cxnLst/>
          <a:rect l="0" t="0" r="0" b="0"/>
          <a:pathLst>
            <a:path>
              <a:moveTo>
                <a:pt x="1122279" y="539382"/>
              </a:moveTo>
              <a:arcTo wR="2761968" hR="2761968" stAng="14014940" swAng="100023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B7272-DECC-4D9D-B8BB-8FA1E33DD875}">
      <dsp:nvSpPr>
        <dsp:cNvPr id="0" name=""/>
        <dsp:cNvSpPr/>
      </dsp:nvSpPr>
      <dsp:spPr>
        <a:xfrm>
          <a:off x="4570003" y="4093184"/>
          <a:ext cx="3232708" cy="6211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4C0000"/>
              </a:solidFill>
              <a:latin typeface="Calibri" panose="020F0502020204030204" pitchFamily="34" charset="0"/>
              <a:cs typeface="Calibri" panose="020F0502020204030204" pitchFamily="34" charset="0"/>
            </a:rPr>
            <a:t>Ослабление социализирующей </a:t>
          </a:r>
          <a:endParaRPr lang="en-US" sz="1600" b="1" kern="1200" dirty="0" smtClean="0">
            <a:solidFill>
              <a:srgbClr val="4C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4C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роли семьи </a:t>
          </a:r>
          <a:endParaRPr lang="ru-RU" sz="1600" b="1" kern="1200" dirty="0">
            <a:solidFill>
              <a:srgbClr val="4C0000"/>
            </a:solidFill>
          </a:endParaRPr>
        </a:p>
      </dsp:txBody>
      <dsp:txXfrm>
        <a:off x="4600327" y="4123508"/>
        <a:ext cx="3172060" cy="560532"/>
      </dsp:txXfrm>
    </dsp:sp>
    <dsp:sp modelId="{49C86084-5B89-482B-A51F-2070719E3804}">
      <dsp:nvSpPr>
        <dsp:cNvPr id="0" name=""/>
        <dsp:cNvSpPr/>
      </dsp:nvSpPr>
      <dsp:spPr>
        <a:xfrm>
          <a:off x="1594814" y="-299945"/>
          <a:ext cx="5523937" cy="5523937"/>
        </a:xfrm>
        <a:custGeom>
          <a:avLst/>
          <a:gdLst/>
          <a:ahLst/>
          <a:cxnLst/>
          <a:rect l="0" t="0" r="0" b="0"/>
          <a:pathLst>
            <a:path>
              <a:moveTo>
                <a:pt x="4315521" y="5045594"/>
              </a:moveTo>
              <a:arcTo wR="2761968" hR="2761968" stAng="3346350" swAng="981888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59FB2-210A-417A-A804-BFD4F3E24FD7}">
      <dsp:nvSpPr>
        <dsp:cNvPr id="0" name=""/>
        <dsp:cNvSpPr/>
      </dsp:nvSpPr>
      <dsp:spPr>
        <a:xfrm>
          <a:off x="1533293" y="34937"/>
          <a:ext cx="2505904" cy="6312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Свобода заключения и расторжения браков</a:t>
          </a:r>
          <a:endParaRPr lang="ru-RU" sz="1600" b="1" kern="1200" dirty="0">
            <a:solidFill>
              <a:schemeClr val="bg2"/>
            </a:solidFill>
          </a:endParaRPr>
        </a:p>
      </dsp:txBody>
      <dsp:txXfrm>
        <a:off x="1564106" y="65750"/>
        <a:ext cx="2444278" cy="569583"/>
      </dsp:txXfrm>
    </dsp:sp>
    <dsp:sp modelId="{DC59298E-CECD-49E7-8218-A0FBD6A09285}">
      <dsp:nvSpPr>
        <dsp:cNvPr id="0" name=""/>
        <dsp:cNvSpPr/>
      </dsp:nvSpPr>
      <dsp:spPr>
        <a:xfrm>
          <a:off x="1120977" y="68340"/>
          <a:ext cx="5523937" cy="5523937"/>
        </a:xfrm>
        <a:custGeom>
          <a:avLst/>
          <a:gdLst/>
          <a:ahLst/>
          <a:cxnLst/>
          <a:rect l="0" t="0" r="0" b="0"/>
          <a:pathLst>
            <a:path>
              <a:moveTo>
                <a:pt x="2950507" y="6442"/>
              </a:moveTo>
              <a:arcTo wR="2761968" hR="2761968" stAng="16434851" swAng="42212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1117B-F38D-4CD1-B6F5-5DACF8DB0B76}">
      <dsp:nvSpPr>
        <dsp:cNvPr id="0" name=""/>
        <dsp:cNvSpPr/>
      </dsp:nvSpPr>
      <dsp:spPr>
        <a:xfrm>
          <a:off x="5377186" y="2112656"/>
          <a:ext cx="2543693" cy="6542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Снижение родительского авторитета </a:t>
          </a:r>
          <a:endParaRPr lang="ru-RU" sz="1600" b="1" kern="1200" dirty="0">
            <a:solidFill>
              <a:schemeClr val="bg2"/>
            </a:solidFill>
          </a:endParaRPr>
        </a:p>
      </dsp:txBody>
      <dsp:txXfrm>
        <a:off x="5409123" y="2144593"/>
        <a:ext cx="2479819" cy="590351"/>
      </dsp:txXfrm>
    </dsp:sp>
    <dsp:sp modelId="{96DE0C4A-5064-4363-8D32-8B01E90C0388}">
      <dsp:nvSpPr>
        <dsp:cNvPr id="0" name=""/>
        <dsp:cNvSpPr/>
      </dsp:nvSpPr>
      <dsp:spPr>
        <a:xfrm>
          <a:off x="1350165" y="-948028"/>
          <a:ext cx="5523937" cy="5523937"/>
        </a:xfrm>
        <a:custGeom>
          <a:avLst/>
          <a:gdLst/>
          <a:ahLst/>
          <a:cxnLst/>
          <a:rect l="0" t="0" r="0" b="0"/>
          <a:pathLst>
            <a:path>
              <a:moveTo>
                <a:pt x="5352950" y="3718674"/>
              </a:moveTo>
              <a:arcTo wR="2761968" hR="2761968" stAng="1215983" swAng="48980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E9106-71A7-4D7C-B715-57E8B11B4685}">
      <dsp:nvSpPr>
        <dsp:cNvPr id="0" name=""/>
        <dsp:cNvSpPr/>
      </dsp:nvSpPr>
      <dsp:spPr>
        <a:xfrm>
          <a:off x="5105767" y="3132393"/>
          <a:ext cx="2800252" cy="66368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Переход к приоритету семейного воспитания</a:t>
          </a:r>
          <a:endParaRPr lang="ru-RU" sz="1600" b="1" kern="1200" dirty="0">
            <a:solidFill>
              <a:srgbClr val="800000"/>
            </a:solidFill>
          </a:endParaRPr>
        </a:p>
      </dsp:txBody>
      <dsp:txXfrm>
        <a:off x="5138165" y="3164791"/>
        <a:ext cx="2735456" cy="598887"/>
      </dsp:txXfrm>
    </dsp:sp>
    <dsp:sp modelId="{DFE4188C-B9FE-4672-A182-EC900BB4E033}">
      <dsp:nvSpPr>
        <dsp:cNvPr id="0" name=""/>
        <dsp:cNvSpPr/>
      </dsp:nvSpPr>
      <dsp:spPr>
        <a:xfrm>
          <a:off x="1099870" y="-165847"/>
          <a:ext cx="5583656" cy="5583656"/>
        </a:xfrm>
        <a:custGeom>
          <a:avLst/>
          <a:gdLst/>
          <a:ahLst/>
          <a:cxnLst/>
          <a:rect l="0" t="0" r="0" b="0"/>
          <a:pathLst>
            <a:path>
              <a:moveTo>
                <a:pt x="5302715" y="4012382"/>
              </a:moveTo>
              <a:arcTo wR="2791828" hR="2791828" stAng="1555477" swAng="1066249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1074D-8782-478A-8953-92FE6D873CF3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48297-8FCC-4315-8671-0D4C1215A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6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545256-FFEF-46AB-B598-EC485DF63125}" type="slidenum">
              <a:rPr kumimoji="1" lang="ru-RU" sz="1200" smtClean="0"/>
              <a:pPr/>
              <a:t>2</a:t>
            </a:fld>
            <a:endParaRPr kumimoji="1" lang="ru-RU" sz="1200" smtClean="0"/>
          </a:p>
        </p:txBody>
      </p:sp>
    </p:spTree>
    <p:extLst>
      <p:ext uri="{BB962C8B-B14F-4D97-AF65-F5344CB8AC3E}">
        <p14:creationId xmlns:p14="http://schemas.microsoft.com/office/powerpoint/2010/main" val="24789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ru-RU" smtClean="0"/>
          </a:p>
          <a:p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BFD75D-BD9B-43D0-B94F-61C06A825156}" type="slidenum">
              <a:rPr lang="ru-RU" sz="1200" smtClean="0"/>
              <a:pPr/>
              <a:t>6</a:t>
            </a:fld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val="38856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3E004D-5281-4314-A590-E68521E99687}" type="slidenum">
              <a:rPr lang="ru-RU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6041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D5CD-20F8-394C-8865-0730912DD75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6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48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6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F4BA-02FF-4491-BF56-9F7EA2F74F42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0789-D3FC-4C06-A5D5-2791F44D0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34B29-418B-4376-82CE-51850F574683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90E7-601D-482D-8ACA-6134F4234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AA0F-A4A1-4576-AD19-F70AFB6A1BC2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49A03-0BE0-44A3-A1AB-E55F346CF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4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D06C2-D314-4DF8-AC23-E758CF464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8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BA3D8-5A17-471B-99F8-ACD73D266897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78EF2-0382-42E2-B7A9-4489AE3D9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9DC75-36F7-48C5-8058-9AA20E75A62E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D5931-3CDE-4577-A95E-27825722D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EE76-61AD-422B-92AF-1D9971378F36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A692-5FC9-407C-9C90-ABCB25650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182F-4013-49E5-B7B7-633510F75653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BEB13-F6AE-4719-877E-7C34E2450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7EA8F-B01F-4802-8336-75B4EDD99DC7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55E52-1642-4171-9263-8E6939B53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D9D63-8FC8-48B9-9704-6D5E98876580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8353-D5C0-448F-A764-6AA477A2B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57F07-66C5-40E0-90F3-648A8AB21500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C637-B52D-4EE8-A097-D766524CF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7AA96-F023-4FF1-8952-64A53EE6C9BD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0AB8-E9DE-4A17-8F0B-6A6FB4F08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986CA9-3080-4D7F-8195-F65BF32D3208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32B72A-8C98-42BB-8B54-12F01B3CD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1298" y="-643066"/>
            <a:ext cx="6418722" cy="8226150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99738" y="292289"/>
            <a:ext cx="5904363" cy="2603345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Инновационная площадка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«Мир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ребен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ка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семья, детский сад, школа, социум»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851920" y="5725264"/>
            <a:ext cx="5201814" cy="106182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b="1">
              <a:solidFill>
                <a:srgbClr val="1E1C11"/>
              </a:solidFill>
              <a:cs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851920" y="5725263"/>
            <a:ext cx="52018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Дядюнова </a:t>
            </a:r>
            <a:r>
              <a:rPr lang="ru-RU" b="1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Ирина Александровна,</a:t>
            </a:r>
            <a:br>
              <a:rPr lang="ru-RU" b="1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ru-RU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кандидат педагогических наук, доцент, </a:t>
            </a:r>
          </a:p>
          <a:p>
            <a:r>
              <a:rPr lang="ru-RU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АНО ДПО  «НИИ ДО «Воспитатели России», </a:t>
            </a:r>
            <a:r>
              <a:rPr lang="ru-RU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ученый </a:t>
            </a:r>
            <a:r>
              <a:rPr lang="ru-RU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секретарь</a:t>
            </a:r>
          </a:p>
          <a:p>
            <a:r>
              <a:rPr lang="ru-RU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Национальная родительская ассоциация, </a:t>
            </a:r>
            <a:r>
              <a:rPr lang="ru-RU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федеральный </a:t>
            </a:r>
            <a:r>
              <a:rPr lang="ru-RU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эксперт</a:t>
            </a:r>
          </a:p>
        </p:txBody>
      </p:sp>
    </p:spTree>
    <p:extLst>
      <p:ext uri="{BB962C8B-B14F-4D97-AF65-F5344CB8AC3E}">
        <p14:creationId xmlns:p14="http://schemas.microsoft.com/office/powerpoint/2010/main" val="1897177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AutoShape 2"/>
          <p:cNvSpPr>
            <a:spLocks noChangeArrowheads="1"/>
          </p:cNvSpPr>
          <p:nvPr/>
        </p:nvSpPr>
        <p:spPr bwMode="auto">
          <a:xfrm>
            <a:off x="899592" y="1392483"/>
            <a:ext cx="5913835" cy="653557"/>
          </a:xfrm>
          <a:prstGeom prst="roundRect">
            <a:avLst>
              <a:gd name="adj" fmla="val 26894"/>
            </a:avLst>
          </a:prstGeom>
          <a:gradFill rotWithShape="1">
            <a:gsLst>
              <a:gs pos="0">
                <a:srgbClr val="DDFFDD"/>
              </a:gs>
              <a:gs pos="100000">
                <a:srgbClr val="99FF99"/>
              </a:gs>
            </a:gsLst>
            <a:lin ang="5400000" scaled="1"/>
          </a:gradFill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81063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335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5638" indent="-3429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47925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0512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6232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952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7672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Инновационные формы взаимодействия с семьей в рамках реализации ФГОС ДО </a:t>
            </a:r>
          </a:p>
        </p:txBody>
      </p:sp>
      <p:sp>
        <p:nvSpPr>
          <p:cNvPr id="604164" name="AutoShape 4"/>
          <p:cNvSpPr>
            <a:spLocks noChangeArrowheads="1"/>
          </p:cNvSpPr>
          <p:nvPr/>
        </p:nvSpPr>
        <p:spPr bwMode="auto">
          <a:xfrm>
            <a:off x="2379226" y="4267641"/>
            <a:ext cx="5937190" cy="741785"/>
          </a:xfrm>
          <a:prstGeom prst="roundRect">
            <a:avLst>
              <a:gd name="adj" fmla="val 26894"/>
            </a:avLst>
          </a:prstGeom>
          <a:gradFill rotWithShape="1">
            <a:gsLst>
              <a:gs pos="0">
                <a:srgbClr val="DDFFDD"/>
              </a:gs>
              <a:gs pos="100000">
                <a:srgbClr val="99FF99"/>
              </a:gs>
            </a:gsLst>
            <a:lin ang="5400000" scaled="1"/>
          </a:gradFill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Система партнерских отношений между ДОО и семьей как фактор успешного развития дошкольника </a:t>
            </a:r>
          </a:p>
        </p:txBody>
      </p:sp>
      <p:sp>
        <p:nvSpPr>
          <p:cNvPr id="604165" name="AutoShape 5"/>
          <p:cNvSpPr>
            <a:spLocks noChangeArrowheads="1"/>
          </p:cNvSpPr>
          <p:nvPr/>
        </p:nvSpPr>
        <p:spPr bwMode="auto">
          <a:xfrm>
            <a:off x="2677682" y="5077781"/>
            <a:ext cx="6142789" cy="762777"/>
          </a:xfrm>
          <a:prstGeom prst="roundRect">
            <a:avLst>
              <a:gd name="adj" fmla="val 26894"/>
            </a:avLst>
          </a:prstGeom>
          <a:gradFill rotWithShape="1">
            <a:gsLst>
              <a:gs pos="0">
                <a:srgbClr val="DDFFDD"/>
              </a:gs>
              <a:gs pos="100000">
                <a:srgbClr val="99FF99"/>
              </a:gs>
            </a:gsLst>
            <a:lin ang="5400000" scaled="1"/>
          </a:gradFill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Родительское просвещение, как актуальная форма работы по повышению компетентности участника образовательных отношений. </a:t>
            </a:r>
            <a:endParaRPr lang="ru-RU" sz="15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166" name="AutoShape 6"/>
          <p:cNvSpPr>
            <a:spLocks noChangeArrowheads="1"/>
          </p:cNvSpPr>
          <p:nvPr/>
        </p:nvSpPr>
        <p:spPr bwMode="auto">
          <a:xfrm>
            <a:off x="1255404" y="2112142"/>
            <a:ext cx="5908883" cy="654053"/>
          </a:xfrm>
          <a:prstGeom prst="roundRect">
            <a:avLst>
              <a:gd name="adj" fmla="val 26894"/>
            </a:avLst>
          </a:prstGeom>
          <a:gradFill rotWithShape="1">
            <a:gsLst>
              <a:gs pos="0">
                <a:srgbClr val="DDFFDD"/>
              </a:gs>
              <a:gs pos="100000">
                <a:srgbClr val="99FF99"/>
              </a:gs>
            </a:gsLst>
            <a:lin ang="5400000" scaled="1"/>
          </a:gradFill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Мир взрослых для мира детей в современном пространстве </a:t>
            </a: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ДОО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территории успешной социализации 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851130" y="3498705"/>
            <a:ext cx="5961229" cy="715844"/>
          </a:xfrm>
          <a:prstGeom prst="roundRect">
            <a:avLst>
              <a:gd name="adj" fmla="val 26894"/>
            </a:avLst>
          </a:prstGeom>
          <a:gradFill rotWithShape="1">
            <a:gsLst>
              <a:gs pos="0">
                <a:srgbClr val="DDFFDD"/>
              </a:gs>
              <a:gs pos="100000">
                <a:srgbClr val="99FF99"/>
              </a:gs>
            </a:gsLst>
            <a:lin ang="5400000" scaled="1"/>
          </a:gradFill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Повышение результативности вовлечения семьи в образовательно-воспитательное пространство детского сада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577274" y="2832297"/>
            <a:ext cx="5875045" cy="600306"/>
          </a:xfrm>
          <a:prstGeom prst="roundRect">
            <a:avLst>
              <a:gd name="adj" fmla="val 26894"/>
            </a:avLst>
          </a:prstGeom>
          <a:gradFill rotWithShape="1">
            <a:gsLst>
              <a:gs pos="0">
                <a:srgbClr val="DDFFDD"/>
              </a:gs>
              <a:gs pos="100000">
                <a:srgbClr val="99FF99"/>
              </a:gs>
            </a:gsLst>
            <a:lin ang="5400000" scaled="1"/>
          </a:gradFill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Оптимизация взаимоотношений детского сада с семьей и социумом в современных условиях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115616" y="513885"/>
            <a:ext cx="3969544" cy="6108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>
                  <a:gamma/>
                  <a:shade val="46275"/>
                  <a:invGamma/>
                </a:srgbClr>
              </a:gs>
              <a:gs pos="5000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Тематика </a:t>
            </a:r>
          </a:p>
        </p:txBody>
      </p:sp>
      <p:pic>
        <p:nvPicPr>
          <p:cNvPr id="12" name="Picture 2" descr="http://emu3.emu.dk/sites/default/files/COLOURBOX6408017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7" t="2829"/>
          <a:stretch>
            <a:fillRect/>
          </a:stretch>
        </p:blipFill>
        <p:spPr bwMode="auto">
          <a:xfrm>
            <a:off x="817431" y="4453246"/>
            <a:ext cx="2282957" cy="201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436096" y="193088"/>
            <a:ext cx="3459689" cy="728335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«Теперь, когда мы научились летать по воздуху, как птицы, плавать под водой, как рыбы, нам не хватает только одного: научиться жить на земле как люди»</a:t>
            </a:r>
          </a:p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Бернард Шоу</a:t>
            </a:r>
          </a:p>
        </p:txBody>
      </p:sp>
    </p:spTree>
    <p:extLst>
      <p:ext uri="{BB962C8B-B14F-4D97-AF65-F5344CB8AC3E}">
        <p14:creationId xmlns:p14="http://schemas.microsoft.com/office/powerpoint/2010/main" val="3415121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0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2" grpId="0" animBg="1"/>
      <p:bldP spid="604164" grpId="0" animBg="1"/>
      <p:bldP spid="604165" grpId="0" animBg="1"/>
      <p:bldP spid="60416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ятиугольник 25"/>
          <p:cNvSpPr/>
          <p:nvPr/>
        </p:nvSpPr>
        <p:spPr bwMode="auto">
          <a:xfrm>
            <a:off x="1173044" y="3438152"/>
            <a:ext cx="5068342" cy="375000"/>
          </a:xfrm>
          <a:prstGeom prst="homePlat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Мой край – мое богатство: познание малой Родины</a:t>
            </a:r>
          </a:p>
        </p:txBody>
      </p:sp>
      <p:sp>
        <p:nvSpPr>
          <p:cNvPr id="27" name="Пятиугольник 26"/>
          <p:cNvSpPr/>
          <p:nvPr/>
        </p:nvSpPr>
        <p:spPr bwMode="auto">
          <a:xfrm>
            <a:off x="1116030" y="1829611"/>
            <a:ext cx="3052117" cy="288010"/>
          </a:xfrm>
          <a:prstGeom prst="homePlat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Патриотическое воспитание</a:t>
            </a:r>
          </a:p>
        </p:txBody>
      </p:sp>
      <p:sp>
        <p:nvSpPr>
          <p:cNvPr id="28" name="Пятиугольник 27"/>
          <p:cNvSpPr/>
          <p:nvPr/>
        </p:nvSpPr>
        <p:spPr bwMode="auto">
          <a:xfrm>
            <a:off x="1118877" y="2225696"/>
            <a:ext cx="3916213" cy="297265"/>
          </a:xfrm>
          <a:prstGeom prst="homePlat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Подготовка воспитанников к обучению </a:t>
            </a:r>
          </a:p>
        </p:txBody>
      </p:sp>
      <p:sp>
        <p:nvSpPr>
          <p:cNvPr id="29" name="Пятиугольник 28"/>
          <p:cNvSpPr/>
          <p:nvPr/>
        </p:nvSpPr>
        <p:spPr bwMode="auto">
          <a:xfrm>
            <a:off x="1173044" y="3062543"/>
            <a:ext cx="4420269" cy="265778"/>
          </a:xfrm>
          <a:prstGeom prst="homePlat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Читающее поколение – процветающая страна</a:t>
            </a:r>
          </a:p>
        </p:txBody>
      </p:sp>
      <p:sp>
        <p:nvSpPr>
          <p:cNvPr id="30" name="Пятиугольник 29"/>
          <p:cNvSpPr/>
          <p:nvPr/>
        </p:nvSpPr>
        <p:spPr bwMode="auto">
          <a:xfrm>
            <a:off x="1173044" y="3915298"/>
            <a:ext cx="5212357" cy="405785"/>
          </a:xfrm>
          <a:prstGeom prst="homePlat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Компетентное </a:t>
            </a:r>
            <a:r>
              <a:rPr lang="ru-RU" sz="1600" b="1" dirty="0" err="1">
                <a:solidFill>
                  <a:schemeClr val="bg1"/>
                </a:solidFill>
                <a:cs typeface="Arial" panose="020B0604020202020204" pitchFamily="34" charset="0"/>
              </a:rPr>
              <a:t>родительство</a:t>
            </a: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 как требование времени</a:t>
            </a:r>
          </a:p>
        </p:txBody>
      </p:sp>
      <p:sp>
        <p:nvSpPr>
          <p:cNvPr id="31" name="Пятиугольник 30"/>
          <p:cNvSpPr/>
          <p:nvPr/>
        </p:nvSpPr>
        <p:spPr bwMode="auto">
          <a:xfrm>
            <a:off x="1134285" y="4891262"/>
            <a:ext cx="7156573" cy="392831"/>
          </a:xfrm>
          <a:prstGeom prst="homePlat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Социальные акции: дети, родители, воспитатели, ученики начальной школы</a:t>
            </a:r>
          </a:p>
        </p:txBody>
      </p:sp>
      <p:sp>
        <p:nvSpPr>
          <p:cNvPr id="32" name="Пятиугольник 31"/>
          <p:cNvSpPr/>
          <p:nvPr/>
        </p:nvSpPr>
        <p:spPr bwMode="auto">
          <a:xfrm>
            <a:off x="1173044" y="4418607"/>
            <a:ext cx="6292477" cy="375131"/>
          </a:xfrm>
          <a:prstGeom prst="homePlat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 dirty="0">
                <a:cs typeface="Arial" panose="020B0604020202020204" pitchFamily="34" charset="0"/>
              </a:rPr>
              <a:t>Воспитание в пространстве культурного наследия народов России </a:t>
            </a:r>
          </a:p>
        </p:txBody>
      </p:sp>
      <p:sp>
        <p:nvSpPr>
          <p:cNvPr id="41" name="Пятиугольник 40"/>
          <p:cNvSpPr/>
          <p:nvPr/>
        </p:nvSpPr>
        <p:spPr bwMode="auto">
          <a:xfrm>
            <a:off x="1128817" y="2610590"/>
            <a:ext cx="4464496" cy="336631"/>
          </a:xfrm>
          <a:prstGeom prst="homePlat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Готовность к школе родительской аудитори</a:t>
            </a:r>
            <a:r>
              <a:rPr lang="ru-RU" sz="1500" b="1" dirty="0">
                <a:solidFill>
                  <a:schemeClr val="bg1"/>
                </a:solidFill>
                <a:cs typeface="Arial" panose="020B0604020202020204" pitchFamily="34" charset="0"/>
              </a:rPr>
              <a:t>и </a:t>
            </a: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 bwMode="auto">
          <a:xfrm>
            <a:off x="1071803" y="911130"/>
            <a:ext cx="3804258" cy="706226"/>
          </a:xfrm>
          <a:prstGeom prst="round2DiagRect">
            <a:avLst>
              <a:gd name="adj1" fmla="val 50000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Успешные практики</a:t>
            </a:r>
          </a:p>
          <a:p>
            <a:pPr algn="ctr">
              <a:defRPr/>
            </a:pPr>
            <a:r>
              <a:rPr lang="ru-RU" sz="1050" b="1" kern="0" dirty="0">
                <a:solidFill>
                  <a:srgbClr val="FF0000"/>
                </a:solidFill>
                <a:cs typeface="Arial" panose="020B0604020202020204" pitchFamily="34" charset="0"/>
              </a:rPr>
              <a:t>(спектр )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620972" y="5470829"/>
            <a:ext cx="1263207" cy="1160621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sz="105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04695" y="332656"/>
            <a:ext cx="3061229" cy="556348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</a:pPr>
            <a:r>
              <a:rPr lang="ru-RU" sz="1000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Природа</a:t>
            </a:r>
            <a:r>
              <a:rPr lang="ru-RU" sz="1000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хочет</a:t>
            </a:r>
            <a:r>
              <a:rPr lang="ru-RU" sz="1000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чтобы</a:t>
            </a:r>
            <a:r>
              <a:rPr lang="ru-RU" sz="1000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дети</a:t>
            </a:r>
            <a:r>
              <a:rPr lang="ru-RU" sz="1000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были</a:t>
            </a:r>
            <a:r>
              <a:rPr lang="ru-RU" sz="1000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детьми</a:t>
            </a:r>
            <a:r>
              <a:rPr lang="ru-RU" sz="1000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just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прежде</a:t>
            </a:r>
            <a:r>
              <a:rPr lang="ru-RU" sz="1000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чем</a:t>
            </a:r>
            <a:r>
              <a:rPr lang="ru-RU" sz="1000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стать взрослыми…» </a:t>
            </a:r>
          </a:p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Жан-Жак Руссо</a:t>
            </a:r>
          </a:p>
        </p:txBody>
      </p:sp>
    </p:spTree>
    <p:extLst>
      <p:ext uri="{BB962C8B-B14F-4D97-AF65-F5344CB8AC3E}">
        <p14:creationId xmlns:p14="http://schemas.microsoft.com/office/powerpoint/2010/main" val="212079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61076066"/>
              </p:ext>
            </p:extLst>
          </p:nvPr>
        </p:nvGraphicFramePr>
        <p:xfrm>
          <a:off x="899592" y="332656"/>
          <a:ext cx="792088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3059907" y="2672954"/>
            <a:ext cx="2645569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alt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260648"/>
            <a:ext cx="3672408" cy="720080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07000"/>
              </a:lnSpc>
            </a:pPr>
            <a:r>
              <a:rPr lang="ru-RU" sz="1000" b="1" i="1" dirty="0">
                <a:solidFill>
                  <a:srgbClr val="C00000"/>
                </a:solidFill>
                <a:cs typeface="Calibri" panose="020F0502020204030204" pitchFamily="34" charset="0"/>
              </a:rPr>
              <a:t>"Семейные радости человека — самые прекрасные в </a:t>
            </a:r>
            <a:r>
              <a:rPr lang="ru-RU" sz="1000" b="1" i="1" dirty="0" smtClean="0">
                <a:solidFill>
                  <a:srgbClr val="C00000"/>
                </a:solidFill>
                <a:cs typeface="Calibri" panose="020F0502020204030204" pitchFamily="34" charset="0"/>
              </a:rPr>
              <a:t>мире, а </a:t>
            </a:r>
            <a:r>
              <a:rPr lang="ru-RU" sz="1000" b="1" i="1" dirty="0">
                <a:solidFill>
                  <a:srgbClr val="C00000"/>
                </a:solidFill>
                <a:cs typeface="Calibri" panose="020F0502020204030204" pitchFamily="34" charset="0"/>
              </a:rPr>
              <a:t>радость родителей, возбуждаемая детьми, </a:t>
            </a:r>
            <a:endParaRPr lang="ru-RU" sz="100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000" b="1" i="1" dirty="0">
                <a:solidFill>
                  <a:srgbClr val="C00000"/>
                </a:solidFill>
                <a:cs typeface="Calibri" panose="020F0502020204030204" pitchFamily="34" charset="0"/>
              </a:rPr>
              <a:t>есть самая святая радость </a:t>
            </a:r>
            <a:r>
              <a:rPr lang="ru-RU" sz="1000" b="1" i="1" dirty="0" smtClean="0">
                <a:solidFill>
                  <a:srgbClr val="C00000"/>
                </a:solidFill>
                <a:cs typeface="Calibri" panose="020F0502020204030204" pitchFamily="34" charset="0"/>
              </a:rPr>
              <a:t>человечества</a:t>
            </a:r>
          </a:p>
          <a:p>
            <a:pPr algn="r">
              <a:lnSpc>
                <a:spcPct val="107000"/>
              </a:lnSpc>
            </a:pPr>
            <a:r>
              <a:rPr lang="ru-RU" sz="1000" b="1" i="1" dirty="0" smtClean="0">
                <a:solidFill>
                  <a:srgbClr val="C00000"/>
                </a:solidFill>
                <a:cs typeface="Calibri" panose="020F0502020204030204" pitchFamily="34" charset="0"/>
              </a:rPr>
              <a:t>Генрих Песталоцци</a:t>
            </a:r>
            <a:endParaRPr lang="en-US" sz="1000" b="1" i="1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ru-RU" sz="1000" b="1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img2.freepng.ru/20180831/xrb/kisspng-stick-figure-computer-animation-family-image-parents-as-partners-in-education-miscellaneous-5b897effc2c0d1.947389601535737599797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7"/>
            <a:ext cx="2520280" cy="2120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741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761931" y="2274830"/>
            <a:ext cx="4262537" cy="1572074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Какую помощь Вы ожидаете </a:t>
            </a:r>
          </a:p>
          <a:p>
            <a:pPr algn="ctr"/>
            <a:r>
              <a:rPr lang="ru-RU" sz="24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 педагогов и воспитателей </a:t>
            </a:r>
          </a:p>
          <a:p>
            <a:pPr algn="ctr"/>
            <a:r>
              <a:rPr lang="ru-RU" sz="24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дошкольного учреждения?</a:t>
            </a: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Arial" charset="0"/>
              </a:rPr>
              <a:t> </a:t>
            </a:r>
          </a:p>
        </p:txBody>
      </p:sp>
      <p:sp>
        <p:nvSpPr>
          <p:cNvPr id="3" name="Прямоугольник с двумя скругленными противолежащими углами 11"/>
          <p:cNvSpPr/>
          <p:nvPr/>
        </p:nvSpPr>
        <p:spPr>
          <a:xfrm>
            <a:off x="6490539" y="1260903"/>
            <a:ext cx="1281713" cy="728666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приучение к дисциплине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5945457" y="426243"/>
            <a:ext cx="950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 b="1">
              <a:solidFill>
                <a:srgbClr val="1E1C11"/>
              </a:solidFill>
              <a:latin typeface="Arial" charset="0"/>
            </a:endParaRPr>
          </a:p>
        </p:txBody>
      </p:sp>
      <p:sp>
        <p:nvSpPr>
          <p:cNvPr id="18444" name="Rectangle 13"/>
          <p:cNvSpPr>
            <a:spLocks noChangeArrowheads="1"/>
          </p:cNvSpPr>
          <p:nvPr/>
        </p:nvSpPr>
        <p:spPr bwMode="auto">
          <a:xfrm>
            <a:off x="6019800" y="609600"/>
            <a:ext cx="950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 b="1">
              <a:solidFill>
                <a:srgbClr val="1E1C11"/>
              </a:solidFill>
              <a:latin typeface="Arial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128456" y="359006"/>
            <a:ext cx="3744740" cy="656519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232281" y="2265465"/>
            <a:ext cx="1423600" cy="701919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научить играть и занимать себя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577305" y="4072428"/>
            <a:ext cx="1368152" cy="79208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научиться общаться со сверстникам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217897" y="1542461"/>
            <a:ext cx="1254459" cy="790487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адаптации 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детскому саду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710272" y="4132165"/>
            <a:ext cx="1408152" cy="81057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развитии ребенка</a:t>
            </a:r>
            <a:endParaRPr lang="ru-RU" b="1" dirty="0">
              <a:solidFill>
                <a:srgbClr val="1E1C1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7314043" y="3613150"/>
            <a:ext cx="1368152" cy="79208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воспитании детей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659659" y="1257218"/>
            <a:ext cx="1368152" cy="79208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1E1C1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endParaRPr lang="ru-RU" sz="2800" b="1" dirty="0">
              <a:solidFill>
                <a:srgbClr val="1E1C1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/>
            <a:endParaRPr lang="en-US" sz="135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35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</a:t>
            </a:r>
            <a:endParaRPr lang="ru-RU" sz="135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35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школе</a:t>
            </a:r>
          </a:p>
          <a:p>
            <a:pPr lvl="1">
              <a:buFont typeface="Wingdings" pitchFamily="2" charset="2"/>
              <a:buChar char="Ø"/>
            </a:pPr>
            <a:endParaRPr lang="ru-RU" sz="2800" b="1" dirty="0">
              <a:solidFill>
                <a:srgbClr val="1E1C1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>
              <a:solidFill>
                <a:srgbClr val="1E1C1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endParaRPr lang="ru-RU" sz="2800" b="1" dirty="0">
              <a:solidFill>
                <a:srgbClr val="1E1C1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158513" y="2571340"/>
            <a:ext cx="1284733" cy="79208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в</a:t>
            </a:r>
            <a:r>
              <a:rPr lang="ru-RU" b="1" dirty="0" smtClean="0">
                <a:solidFill>
                  <a:srgbClr val="0000FF"/>
                </a:solidFill>
              </a:rPr>
              <a:t> раскрытие </a:t>
            </a:r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и развитие талантов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096900" y="3613150"/>
            <a:ext cx="1368152" cy="79208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 соблюдении </a:t>
            </a:r>
            <a:r>
              <a:rPr lang="ru-RU" b="1" dirty="0">
                <a:solidFill>
                  <a:srgbClr val="0000FF"/>
                </a:solidFill>
              </a:rPr>
              <a:t>режима дня 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930080" y="1243628"/>
            <a:ext cx="1368152" cy="79208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культуре общения со взрослыми</a:t>
            </a:r>
          </a:p>
        </p:txBody>
      </p:sp>
      <p:sp>
        <p:nvSpPr>
          <p:cNvPr id="23" name="Прямоугольник 1"/>
          <p:cNvSpPr>
            <a:spLocks noChangeArrowheads="1"/>
          </p:cNvSpPr>
          <p:nvPr/>
        </p:nvSpPr>
        <p:spPr bwMode="auto">
          <a:xfrm>
            <a:off x="5249341" y="384172"/>
            <a:ext cx="35615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sz="1000" b="1" i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«Неграмотный будущего – это не тот, кто не умеет читать. Им станет тот, кто не умеет учиться»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                                  </a:t>
            </a:r>
            <a:r>
              <a:rPr lang="ru-RU" sz="1000" b="1" i="1" dirty="0" err="1" smtClean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Олвин</a:t>
            </a:r>
            <a:r>
              <a:rPr lang="ru-RU" sz="1000" b="1" i="1" dirty="0" smtClean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ru-RU" sz="1000" b="1" i="1" dirty="0" err="1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Тофлер</a:t>
            </a:r>
            <a:endParaRPr lang="ru-RU" sz="1000" b="1" i="1" dirty="0">
              <a:solidFill>
                <a:srgbClr val="C00000"/>
              </a:solidFill>
              <a:latin typeface="+mn-lt"/>
              <a:cs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050" b="1" i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ru-RU" sz="825" b="1" i="1" dirty="0">
                <a:solidFill>
                  <a:srgbClr val="1A08C8"/>
                </a:solidFill>
                <a:latin typeface="+mn-lt"/>
                <a:cs typeface="Times New Roman" panose="02020603050405020304" pitchFamily="18" charset="0"/>
              </a:rPr>
              <a:t>                    </a:t>
            </a:r>
          </a:p>
        </p:txBody>
      </p:sp>
      <p:pic>
        <p:nvPicPr>
          <p:cNvPr id="2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53" y="322210"/>
            <a:ext cx="1063714" cy="109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 descr="https://kartinkin.net/uploads/posts/2022-03/thumbs/1646121802_39-kartinkin-net-p-kartinki-dlya-prezentatsiya-3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23" y="4405238"/>
            <a:ext cx="3243980" cy="2290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652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0731E-6 L 0.00017 0.1269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0731E-6 L 0.00017 0.126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3"/>
          <p:cNvSpPr/>
          <p:nvPr/>
        </p:nvSpPr>
        <p:spPr>
          <a:xfrm>
            <a:off x="3095459" y="1725737"/>
            <a:ext cx="3305862" cy="29274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az-Cyrl-AZ" altLang="ru-RU" sz="16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с двумя скругленными противолежащими углами 8"/>
          <p:cNvSpPr/>
          <p:nvPr/>
        </p:nvSpPr>
        <p:spPr>
          <a:xfrm>
            <a:off x="5364088" y="4725144"/>
            <a:ext cx="3546034" cy="196678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b="1" i="1" dirty="0">
                <a:solidFill>
                  <a:srgbClr val="FF0000"/>
                </a:solidFill>
                <a:cs typeface="Calibri" panose="020F0502020204030204" pitchFamily="34" charset="0"/>
              </a:rPr>
              <a:t>«До пяти-шести лет… ребенка нужно душевно беречь, как нежный цветок… Ибо воистину, – мир можно пересоздать, перевоспитать из детской, но в детской же можно его и погубить» .</a:t>
            </a:r>
          </a:p>
          <a:p>
            <a:pPr algn="r" eaLnBrk="1" hangingPunct="1">
              <a:defRPr/>
            </a:pPr>
            <a:r>
              <a:rPr lang="az-Cyrl-AZ" sz="1600" b="1" i="1" dirty="0">
                <a:solidFill>
                  <a:srgbClr val="FF0000"/>
                </a:solidFill>
                <a:cs typeface="Calibri" panose="020F0502020204030204" pitchFamily="34" charset="0"/>
              </a:rPr>
              <a:t>Иван Ильин</a:t>
            </a: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43175"/>
            <a:ext cx="3413497" cy="290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727498" y="1336662"/>
            <a:ext cx="1698102" cy="101221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Лишены опыта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исполнения </a:t>
            </a:r>
            <a:r>
              <a:rPr lang="ru-RU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ряда социальных </a:t>
            </a:r>
            <a:endParaRPr lang="ru-RU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ролей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771800" y="5229200"/>
            <a:ext cx="2293421" cy="941669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Опосредованный,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бессистемный опыт,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полученный с</a:t>
            </a:r>
            <a:r>
              <a:rPr lang="ru-RU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экранов</a:t>
            </a:r>
            <a:endParaRPr lang="ru-RU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145441" y="4437112"/>
            <a:ext cx="1401102" cy="104689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Рано начинают </a:t>
            </a:r>
            <a:r>
              <a:rPr lang="ru-RU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обучаться </a:t>
            </a:r>
            <a:endParaRPr lang="ru-RU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ущерб игре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912829" y="3230204"/>
            <a:ext cx="1763024" cy="72753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Ограничены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общении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 сверстниками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056001" y="857831"/>
            <a:ext cx="1862359" cy="95766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Непосредственный опыт </a:t>
            </a:r>
            <a:r>
              <a:rPr lang="ru-RU" altLang="ru-RU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общения </a:t>
            </a:r>
            <a:endParaRPr lang="ru-RU" altLang="ru-RU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окружающим миром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743739" y="476672"/>
            <a:ext cx="1867465" cy="111170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Открыты,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i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порой агрессивны </a:t>
            </a:r>
            <a:endParaRPr lang="ru-RU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отстаивании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своего мнения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085714" y="2514234"/>
            <a:ext cx="1656184" cy="100811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Мало читают родители,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мало читают дети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6631514" y="319312"/>
            <a:ext cx="2234998" cy="43204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z-Cyrl-AZ" altLang="ru-RU" sz="1000" b="1" i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«Сегодня дети, </a:t>
            </a:r>
            <a:r>
              <a:rPr lang="az-Cyrl-AZ" altLang="ru-RU" sz="1000" b="1" i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az-Cyrl-AZ" altLang="ru-RU" sz="1000" b="1" i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завтра – народ»</a:t>
            </a:r>
          </a:p>
          <a:p>
            <a:pPr algn="r" eaLnBrk="1" hangingPunct="1">
              <a:defRPr/>
            </a:pPr>
            <a:r>
              <a:rPr lang="az-Cyrl-AZ" altLang="ru-RU" sz="1000" b="1" i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Сергей Михалков</a:t>
            </a:r>
          </a:p>
        </p:txBody>
      </p:sp>
    </p:spTree>
    <p:extLst>
      <p:ext uri="{BB962C8B-B14F-4D97-AF65-F5344CB8AC3E}">
        <p14:creationId xmlns:p14="http://schemas.microsoft.com/office/powerpoint/2010/main" val="164152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5" name="AutoShape 16"/>
          <p:cNvSpPr>
            <a:spLocks noChangeArrowheads="1"/>
          </p:cNvSpPr>
          <p:nvPr/>
        </p:nvSpPr>
        <p:spPr bwMode="auto">
          <a:xfrm flipV="1">
            <a:off x="5724128" y="5573019"/>
            <a:ext cx="3102109" cy="720676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200" b="1" dirty="0">
                <a:solidFill>
                  <a:schemeClr val="bg1"/>
                </a:solidFill>
              </a:rPr>
              <a:t>затруднения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200" b="1" dirty="0">
                <a:solidFill>
                  <a:schemeClr val="bg1"/>
                </a:solidFill>
              </a:rPr>
              <a:t>в выборе наказания - </a:t>
            </a:r>
            <a:r>
              <a:rPr lang="ru-RU" altLang="ru-RU" sz="1200" b="1" dirty="0" smtClean="0">
                <a:solidFill>
                  <a:schemeClr val="bg1"/>
                </a:solidFill>
              </a:rPr>
              <a:t>8%;</a:t>
            </a:r>
            <a:endParaRPr lang="ru-RU" altLang="ru-RU" sz="1200" b="1" dirty="0">
              <a:solidFill>
                <a:schemeClr val="bg1"/>
              </a:solidFill>
            </a:endParaRPr>
          </a:p>
        </p:txBody>
      </p:sp>
      <p:sp>
        <p:nvSpPr>
          <p:cNvPr id="2" name="AutoShape 16"/>
          <p:cNvSpPr>
            <a:spLocks noChangeArrowheads="1"/>
          </p:cNvSpPr>
          <p:nvPr/>
        </p:nvSpPr>
        <p:spPr bwMode="auto">
          <a:xfrm flipV="1">
            <a:off x="1032480" y="1340766"/>
            <a:ext cx="5411728" cy="669081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Трудности</a:t>
            </a:r>
            <a:r>
              <a:rPr lang="ru-RU" alt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ru-RU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при </a:t>
            </a:r>
            <a:r>
              <a:rPr lang="ru-RU" alt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воспитании </a:t>
            </a:r>
            <a:r>
              <a:rPr lang="ru-RU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ребенка</a:t>
            </a:r>
            <a:endParaRPr lang="ru-RU" altLang="ru-RU" sz="2400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AutoShape 16"/>
          <p:cNvSpPr>
            <a:spLocks noChangeArrowheads="1"/>
          </p:cNvSpPr>
          <p:nvPr/>
        </p:nvSpPr>
        <p:spPr bwMode="auto">
          <a:xfrm flipV="1">
            <a:off x="6337077" y="3972095"/>
            <a:ext cx="2376264" cy="576262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+mn-lt"/>
              </a:rPr>
              <a:t>поведение ребенка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+mn-lt"/>
              </a:rPr>
              <a:t>– 32%;</a:t>
            </a:r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auto">
          <a:xfrm flipV="1">
            <a:off x="1187624" y="3180727"/>
            <a:ext cx="1996516" cy="791368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+mn-lt"/>
              </a:rPr>
              <a:t>отсутствие друзей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+mn-lt"/>
              </a:rPr>
              <a:t> у ребенка – </a:t>
            </a:r>
            <a:r>
              <a:rPr lang="ru-RU" altLang="ru-RU" sz="1400" b="1" dirty="0" smtClean="0">
                <a:solidFill>
                  <a:schemeClr val="bg1"/>
                </a:solidFill>
                <a:latin typeface="+mn-lt"/>
              </a:rPr>
              <a:t>15%;</a:t>
            </a:r>
            <a:endParaRPr lang="ru-RU" alt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 flipV="1">
            <a:off x="1032480" y="5644408"/>
            <a:ext cx="2845891" cy="649287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+mn-lt"/>
              </a:rPr>
              <a:t>отсутствие взаимопонимания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+mn-lt"/>
              </a:rPr>
              <a:t>с ребенком – 10%</a:t>
            </a:r>
            <a:endParaRPr lang="ru-RU" alt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 flipV="1">
            <a:off x="5306481" y="2166685"/>
            <a:ext cx="3416191" cy="6477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+mn-lt"/>
              </a:rPr>
              <a:t>организация </a:t>
            </a:r>
            <a:r>
              <a:rPr lang="ru-RU" altLang="ru-RU" sz="1400" b="1" dirty="0" smtClean="0">
                <a:solidFill>
                  <a:schemeClr val="bg1"/>
                </a:solidFill>
                <a:latin typeface="+mn-lt"/>
              </a:rPr>
              <a:t>свободного </a:t>
            </a:r>
            <a:r>
              <a:rPr lang="ru-RU" altLang="ru-RU" sz="1400" b="1" dirty="0">
                <a:solidFill>
                  <a:schemeClr val="bg1"/>
                </a:solidFill>
                <a:latin typeface="+mn-lt"/>
              </a:rPr>
              <a:t>времени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+mn-lt"/>
              </a:rPr>
              <a:t>у ребенка – </a:t>
            </a:r>
            <a:r>
              <a:rPr lang="ru-RU" altLang="ru-RU" sz="1400" b="1" dirty="0" smtClean="0">
                <a:solidFill>
                  <a:schemeClr val="bg1"/>
                </a:solidFill>
                <a:latin typeface="+mn-lt"/>
              </a:rPr>
              <a:t>25%;</a:t>
            </a:r>
            <a:endParaRPr lang="ru-RU" altLang="ru-RU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06" y="2936530"/>
            <a:ext cx="2767956" cy="242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765008" y="256699"/>
            <a:ext cx="3061229" cy="709798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Родитель, пытающийся изменить своего ребенка, не начиная с себя, не просто напрасно теряет время, но очень жестоко рискует. </a:t>
            </a:r>
          </a:p>
          <a:p>
            <a:pPr algn="r">
              <a:defRPr/>
            </a:pPr>
            <a:r>
              <a:rPr lang="ru-RU" sz="1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В. Леви</a:t>
            </a:r>
            <a:endParaRPr lang="ru-RU" sz="1000" b="1" i="1" dirty="0">
              <a:solidFill>
                <a:srgbClr val="CC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89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31640" y="334563"/>
            <a:ext cx="6840760" cy="4301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МОТИВЫ, ПОБУЖДАЮЩИЕ К САМООБРАЗОВАНИЮ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64088" y="877345"/>
            <a:ext cx="2858492" cy="78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Желание, интерес,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творчество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06301" y="877345"/>
            <a:ext cx="4213771" cy="909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Изменения, происходящие </a:t>
            </a:r>
          </a:p>
          <a:p>
            <a:pPr algn="ctr"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жизни общества, </a:t>
            </a:r>
          </a:p>
          <a:p>
            <a:pPr algn="ctr"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профессиональном сообществе</a:t>
            </a:r>
          </a:p>
        </p:txBody>
      </p:sp>
      <p:sp>
        <p:nvSpPr>
          <p:cNvPr id="7" name="Овал 6"/>
          <p:cNvSpPr/>
          <p:nvPr/>
        </p:nvSpPr>
        <p:spPr>
          <a:xfrm>
            <a:off x="1664725" y="1920929"/>
            <a:ext cx="2344365" cy="661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Общественное мнение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6228184" y="1898901"/>
            <a:ext cx="23042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Материальное стимулирование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4327400" y="1915299"/>
            <a:ext cx="1900784" cy="634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Конкуренция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5130765" y="5648437"/>
            <a:ext cx="3708323" cy="87535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ИСТОЧНИКИ САМООБРАЗОВАНИЯ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2601693" y="4191997"/>
            <a:ext cx="2302665" cy="5572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печатные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издания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728243" y="4966000"/>
            <a:ext cx="1711378" cy="685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телевидение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4355975" y="3140253"/>
            <a:ext cx="4474663" cy="67812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литература</a:t>
            </a:r>
          </a:p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(художественная, профессиональная)</a:t>
            </a:r>
          </a:p>
        </p:txBody>
      </p:sp>
      <p:sp>
        <p:nvSpPr>
          <p:cNvPr id="14" name="Овал 13"/>
          <p:cNvSpPr/>
          <p:nvPr/>
        </p:nvSpPr>
        <p:spPr>
          <a:xfrm>
            <a:off x="949115" y="5696806"/>
            <a:ext cx="2341563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интернет,</a:t>
            </a:r>
          </a:p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социальные сети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4949472" y="4014764"/>
            <a:ext cx="1808559" cy="685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видео, аудио информация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6848258" y="4029392"/>
            <a:ext cx="1964531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семинары,</a:t>
            </a:r>
          </a:p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конференции</a:t>
            </a:r>
          </a:p>
        </p:txBody>
      </p:sp>
      <p:sp>
        <p:nvSpPr>
          <p:cNvPr id="17" name="Овал 16"/>
          <p:cNvSpPr/>
          <p:nvPr/>
        </p:nvSpPr>
        <p:spPr>
          <a:xfrm>
            <a:off x="1009999" y="4970044"/>
            <a:ext cx="1591694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музеи</a:t>
            </a:r>
          </a:p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выставки</a:t>
            </a:r>
          </a:p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театры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4499991" y="4923351"/>
            <a:ext cx="2307743" cy="685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курсы повышения квалификации</a:t>
            </a:r>
          </a:p>
        </p:txBody>
      </p:sp>
      <p:sp>
        <p:nvSpPr>
          <p:cNvPr id="19" name="Овал 18"/>
          <p:cNvSpPr/>
          <p:nvPr/>
        </p:nvSpPr>
        <p:spPr>
          <a:xfrm>
            <a:off x="3290678" y="5925160"/>
            <a:ext cx="183192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путешествия, поездки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6948264" y="4839372"/>
            <a:ext cx="1890824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мастер-классы</a:t>
            </a:r>
          </a:p>
        </p:txBody>
      </p:sp>
      <p:pic>
        <p:nvPicPr>
          <p:cNvPr id="22" name="Рисунок 21" descr="https://www.clipartmax.com/png/full/272-2722578_3d-man-check-mark-clipart-check-mark-animated-gif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86" y="2812896"/>
            <a:ext cx="1742282" cy="1441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055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6517" y="735547"/>
            <a:ext cx="295496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Мы – воспитатели</a:t>
            </a: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707558"/>
            <a:ext cx="324036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24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Мы - родители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82524" y="1221899"/>
            <a:ext cx="504056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800" b="1" i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одновременно мы говорим </a:t>
            </a:r>
            <a:r>
              <a:rPr lang="az-Cyrl-AZ" sz="1800" b="1" i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самом важном</a:t>
            </a:r>
            <a:r>
              <a:rPr lang="ru-RU" sz="1800" b="1" i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800" b="1" i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связываем </a:t>
            </a:r>
            <a:r>
              <a:rPr lang="ru-RU" sz="1800" b="1" i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 всем остальным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800" b="1" i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повторяем все, о чем узнали</a:t>
            </a:r>
            <a:r>
              <a:rPr lang="ru-RU" sz="18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800" b="1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221984"/>
            <a:ext cx="2736304" cy="4696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Мир вокруг</a:t>
            </a:r>
            <a:endParaRPr lang="ru-RU" sz="2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 bwMode="auto">
          <a:xfrm>
            <a:off x="990616" y="3093000"/>
            <a:ext cx="7469815" cy="444185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Открытость дошкольного учреждения для семьи </a:t>
            </a:r>
          </a:p>
        </p:txBody>
      </p:sp>
      <p:sp>
        <p:nvSpPr>
          <p:cNvPr id="15" name="Пятиугольник 14"/>
          <p:cNvSpPr/>
          <p:nvPr/>
        </p:nvSpPr>
        <p:spPr bwMode="auto">
          <a:xfrm>
            <a:off x="990617" y="4246890"/>
            <a:ext cx="6821743" cy="490603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Дифференцированный подход к каждой семье</a:t>
            </a:r>
            <a:endParaRPr lang="ru-RU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 bwMode="auto">
          <a:xfrm>
            <a:off x="1035447" y="5409709"/>
            <a:ext cx="5831824" cy="588258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Равное право и равная  ответственность родителей и педагогов</a:t>
            </a:r>
          </a:p>
        </p:txBody>
      </p:sp>
      <p:sp>
        <p:nvSpPr>
          <p:cNvPr id="18" name="Пятиугольник 17"/>
          <p:cNvSpPr/>
          <p:nvPr/>
        </p:nvSpPr>
        <p:spPr bwMode="auto">
          <a:xfrm>
            <a:off x="1035447" y="3622604"/>
            <a:ext cx="7208962" cy="610928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Уважение и доброжелательность субъектов взаимоотношений друг к другу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7792" y="2606605"/>
            <a:ext cx="7100255" cy="4696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Принципы взаимодействия семьи и ДОО</a:t>
            </a:r>
            <a:endParaRPr lang="ru-RU" sz="2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 bwMode="auto">
          <a:xfrm>
            <a:off x="990617" y="4774348"/>
            <a:ext cx="6101663" cy="608027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Принцип личной заинтересованности в результатах дела каждого субъекта взаимоотношений</a:t>
            </a:r>
          </a:p>
        </p:txBody>
      </p:sp>
      <p:sp>
        <p:nvSpPr>
          <p:cNvPr id="22" name="Пятиугольник 21"/>
          <p:cNvSpPr/>
          <p:nvPr/>
        </p:nvSpPr>
        <p:spPr bwMode="auto">
          <a:xfrm>
            <a:off x="1036630" y="5997967"/>
            <a:ext cx="5486903" cy="443537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Динамичность во взаимодействии</a:t>
            </a:r>
          </a:p>
        </p:txBody>
      </p:sp>
      <p:pic>
        <p:nvPicPr>
          <p:cNvPr id="23" name="Picture 4" descr="Search results Royalty Free Stock Photos &amp; Illustrations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7271" y="4700638"/>
            <a:ext cx="2304256" cy="2006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1557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16"/>
          <p:cNvSpPr>
            <a:spLocks noGrp="1" noChangeArrowheads="1"/>
          </p:cNvSpPr>
          <p:nvPr>
            <p:ph type="title" idx="4294967295"/>
          </p:nvPr>
        </p:nvSpPr>
        <p:spPr>
          <a:xfrm>
            <a:off x="1004967" y="297229"/>
            <a:ext cx="7706627" cy="1051134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стратегию и тактику взаимодействия образовательного учреждения и семьи влияют: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8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062002" y="3067979"/>
            <a:ext cx="1873999" cy="799508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ctr">
              <a:defRPr/>
            </a:pPr>
            <a:r>
              <a:rPr lang="ru-RU" sz="1400" b="1" dirty="0" smtClean="0">
                <a:solidFill>
                  <a:srgbClr val="FFC000"/>
                </a:solidFill>
                <a:latin typeface="+mn-lt"/>
              </a:rPr>
              <a:t>Программа </a:t>
            </a:r>
            <a:endParaRPr lang="ru-RU" sz="1400" b="1" dirty="0">
              <a:solidFill>
                <a:srgbClr val="FFC000"/>
              </a:solidFill>
              <a:latin typeface="+mn-lt"/>
            </a:endParaRPr>
          </a:p>
          <a:p>
            <a:pPr marL="0" lvl="1" indent="0"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сотрудничества </a:t>
            </a:r>
          </a:p>
          <a:p>
            <a:pPr marL="0" lvl="1" indent="0"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родителями</a:t>
            </a:r>
          </a:p>
        </p:txBody>
      </p:sp>
      <p:sp>
        <p:nvSpPr>
          <p:cNvPr id="36869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63822" y="3459609"/>
            <a:ext cx="1924280" cy="615722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Взаимопонимание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партнеров</a:t>
            </a:r>
          </a:p>
        </p:txBody>
      </p:sp>
      <p:sp>
        <p:nvSpPr>
          <p:cNvPr id="36870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36003" y="5646571"/>
            <a:ext cx="2956477" cy="896033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sz="2800" b="1" i="0">
              <a:solidFill>
                <a:schemeClr val="tx2"/>
              </a:solidFill>
            </a:endParaRPr>
          </a:p>
        </p:txBody>
      </p: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6012160" y="5869435"/>
            <a:ext cx="30193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FFC000"/>
                </a:solidFill>
                <a:latin typeface="+mn-lt"/>
              </a:rPr>
              <a:t>Авторитет </a:t>
            </a:r>
            <a:endParaRPr lang="ru-RU" sz="1400" b="1" dirty="0">
              <a:solidFill>
                <a:srgbClr val="FFC000"/>
              </a:solidFill>
              <a:latin typeface="+mn-lt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педагогического </a:t>
            </a:r>
            <a:r>
              <a:rPr lang="ru-RU" sz="1400" b="1" dirty="0" smtClean="0">
                <a:solidFill>
                  <a:srgbClr val="FFC000"/>
                </a:solidFill>
                <a:latin typeface="+mn-lt"/>
              </a:rPr>
              <a:t>коллектива</a:t>
            </a:r>
            <a:endParaRPr lang="ru-RU" sz="14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6872" name="Line 12"/>
          <p:cNvSpPr>
            <a:spLocks noChangeShapeType="1"/>
          </p:cNvSpPr>
          <p:nvPr/>
        </p:nvSpPr>
        <p:spPr bwMode="auto">
          <a:xfrm>
            <a:off x="4716463" y="1341438"/>
            <a:ext cx="0" cy="7191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3" name="AutoShape 13"/>
          <p:cNvSpPr>
            <a:spLocks noChangeArrowheads="1"/>
          </p:cNvSpPr>
          <p:nvPr/>
        </p:nvSpPr>
        <p:spPr bwMode="auto">
          <a:xfrm>
            <a:off x="2154208" y="1358612"/>
            <a:ext cx="378265" cy="3268087"/>
          </a:xfrm>
          <a:prstGeom prst="downArrow">
            <a:avLst>
              <a:gd name="adj1" fmla="val 50000"/>
              <a:gd name="adj2" fmla="val 87534"/>
            </a:avLst>
          </a:prstGeom>
          <a:solidFill>
            <a:schemeClr val="accent2"/>
          </a:solidFill>
          <a:ln w="825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6874" name="AutoShape 14"/>
          <p:cNvSpPr>
            <a:spLocks noChangeArrowheads="1"/>
          </p:cNvSpPr>
          <p:nvPr/>
        </p:nvSpPr>
        <p:spPr bwMode="auto">
          <a:xfrm>
            <a:off x="7329059" y="1424149"/>
            <a:ext cx="385517" cy="2010355"/>
          </a:xfrm>
          <a:prstGeom prst="downArrow">
            <a:avLst>
              <a:gd name="adj1" fmla="val 50000"/>
              <a:gd name="adj2" fmla="val 37534"/>
            </a:avLst>
          </a:prstGeom>
          <a:solidFill>
            <a:schemeClr val="accent2"/>
          </a:solidFill>
          <a:ln w="825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6875" name="AutoShape 15"/>
          <p:cNvSpPr>
            <a:spLocks noChangeArrowheads="1"/>
          </p:cNvSpPr>
          <p:nvPr/>
        </p:nvSpPr>
        <p:spPr bwMode="auto">
          <a:xfrm>
            <a:off x="1004968" y="1341439"/>
            <a:ext cx="387372" cy="4232214"/>
          </a:xfrm>
          <a:prstGeom prst="downArrow">
            <a:avLst>
              <a:gd name="adj1" fmla="val 50000"/>
              <a:gd name="adj2" fmla="val 136213"/>
            </a:avLst>
          </a:prstGeom>
          <a:solidFill>
            <a:schemeClr val="accent2"/>
          </a:solidFill>
          <a:ln w="825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553611" y="1941867"/>
            <a:ext cx="1615356" cy="924238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Умение управлять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конфликтами </a:t>
            </a:r>
          </a:p>
        </p:txBody>
      </p:sp>
      <p:sp>
        <p:nvSpPr>
          <p:cNvPr id="13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51763" y="5589240"/>
            <a:ext cx="2075446" cy="977872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>
              <a:defRPr/>
            </a:pPr>
            <a:r>
              <a:rPr lang="ru-RU" sz="1400" b="1" i="0" dirty="0">
                <a:solidFill>
                  <a:schemeClr val="tx2"/>
                </a:solidFill>
                <a:latin typeface="+mn-lt"/>
              </a:rPr>
              <a:t/>
            </a:r>
            <a:br>
              <a:rPr lang="ru-RU" sz="1400" b="1" i="0" dirty="0">
                <a:solidFill>
                  <a:schemeClr val="tx2"/>
                </a:solidFill>
                <a:latin typeface="+mn-lt"/>
              </a:rPr>
            </a:br>
            <a:endParaRPr lang="ru-RU" sz="1400" b="1" i="0" dirty="0" smtClean="0">
              <a:solidFill>
                <a:schemeClr val="tx2"/>
              </a:solidFill>
              <a:latin typeface="+mn-lt"/>
            </a:endParaRPr>
          </a:p>
          <a:p>
            <a:pPr marL="0" lvl="1" indent="0" algn="ctr">
              <a:defRPr/>
            </a:pPr>
            <a:r>
              <a:rPr lang="ru-RU" sz="1400" b="1" dirty="0" smtClean="0">
                <a:solidFill>
                  <a:srgbClr val="FFC000"/>
                </a:solidFill>
                <a:latin typeface="+mn-lt"/>
              </a:rPr>
              <a:t>Репутация </a:t>
            </a:r>
            <a:endParaRPr lang="ru-RU" sz="1400" b="1" dirty="0">
              <a:solidFill>
                <a:srgbClr val="FFC000"/>
              </a:solidFill>
              <a:latin typeface="+mn-lt"/>
            </a:endParaRPr>
          </a:p>
          <a:p>
            <a:pPr marL="0" lvl="1" indent="0"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образовательного</a:t>
            </a:r>
          </a:p>
          <a:p>
            <a:pPr marL="0" lvl="1" indent="0"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учреждения</a:t>
            </a:r>
            <a:r>
              <a:rPr lang="ru-RU" sz="1400" dirty="0">
                <a:solidFill>
                  <a:srgbClr val="FFC000"/>
                </a:solidFill>
                <a:latin typeface="+mn-lt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sz="3600" b="1" i="0" dirty="0">
              <a:solidFill>
                <a:schemeClr val="bg1"/>
              </a:solidFill>
            </a:endParaRPr>
          </a:p>
        </p:txBody>
      </p:sp>
      <p:sp>
        <p:nvSpPr>
          <p:cNvPr id="14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36298" y="4669114"/>
            <a:ext cx="1767205" cy="840067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Личность </a:t>
            </a:r>
          </a:p>
          <a:p>
            <a:pPr marL="0" lvl="1" indent="0"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руководителя</a:t>
            </a:r>
            <a:endParaRPr lang="ru-RU" sz="1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6178420" y="1337828"/>
            <a:ext cx="337795" cy="604039"/>
          </a:xfrm>
          <a:prstGeom prst="downArrow">
            <a:avLst>
              <a:gd name="adj1" fmla="val 50000"/>
              <a:gd name="adj2" fmla="val 37534"/>
            </a:avLst>
          </a:prstGeom>
          <a:solidFill>
            <a:schemeClr val="accent2"/>
          </a:solidFill>
          <a:ln w="825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4716464" y="1364697"/>
            <a:ext cx="324650" cy="1703282"/>
          </a:xfrm>
          <a:prstGeom prst="downArrow">
            <a:avLst>
              <a:gd name="adj1" fmla="val 50000"/>
              <a:gd name="adj2" fmla="val 37534"/>
            </a:avLst>
          </a:prstGeom>
          <a:solidFill>
            <a:schemeClr val="accent2"/>
          </a:solidFill>
          <a:ln w="825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3434335" y="1337828"/>
            <a:ext cx="383708" cy="2529659"/>
          </a:xfrm>
          <a:prstGeom prst="downArrow">
            <a:avLst>
              <a:gd name="adj1" fmla="val 50000"/>
              <a:gd name="adj2" fmla="val 37534"/>
            </a:avLst>
          </a:prstGeom>
          <a:solidFill>
            <a:schemeClr val="accent2"/>
          </a:solidFill>
          <a:ln w="825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9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60294" y="3911321"/>
            <a:ext cx="2071996" cy="771993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Квалифицированные </a:t>
            </a:r>
          </a:p>
          <a:p>
            <a:pPr marL="0" lvl="1" indent="0" algn="ctr">
              <a:defRPr/>
            </a:pPr>
            <a:r>
              <a:rPr lang="ru-RU" sz="1400" b="1" dirty="0">
                <a:solidFill>
                  <a:srgbClr val="FFC000"/>
                </a:solidFill>
                <a:latin typeface="+mn-lt"/>
              </a:rPr>
              <a:t>кадры</a:t>
            </a: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8257705" y="1424148"/>
            <a:ext cx="417705" cy="4165091"/>
          </a:xfrm>
          <a:prstGeom prst="downArrow">
            <a:avLst>
              <a:gd name="adj1" fmla="val 50000"/>
              <a:gd name="adj2" fmla="val 37534"/>
            </a:avLst>
          </a:prstGeom>
          <a:solidFill>
            <a:schemeClr val="accent2"/>
          </a:solidFill>
          <a:ln w="825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97793" y="4977056"/>
            <a:ext cx="2279650" cy="1547495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8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Прямоугольник 4"/>
          <p:cNvSpPr>
            <a:spLocks noChangeArrowheads="1"/>
          </p:cNvSpPr>
          <p:nvPr/>
        </p:nvSpPr>
        <p:spPr bwMode="auto">
          <a:xfrm>
            <a:off x="2843808" y="3610536"/>
            <a:ext cx="5760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самое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главное ребенок узнаёт каждый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день от тех, кто его окружает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Прямоугольник 14"/>
          <p:cNvSpPr>
            <a:spLocks noChangeArrowheads="1"/>
          </p:cNvSpPr>
          <p:nvPr/>
        </p:nvSpPr>
        <p:spPr bwMode="auto">
          <a:xfrm>
            <a:off x="3059832" y="1175286"/>
            <a:ext cx="4144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Мы убеждены, что</a:t>
            </a:r>
            <a:endParaRPr lang="ru-RU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829" name="Прямоугольник 3"/>
          <p:cNvSpPr>
            <a:spLocks noChangeArrowheads="1"/>
          </p:cNvSpPr>
          <p:nvPr/>
        </p:nvSpPr>
        <p:spPr bwMode="auto">
          <a:xfrm>
            <a:off x="4014238" y="1839733"/>
            <a:ext cx="4292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самое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главное в том, чтобы выросли люди, умеющие интересно жить,  общаться и творить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79713" y="4232093"/>
            <a:ext cx="6491461" cy="690616"/>
          </a:xfrm>
          <a:prstGeom prst="rect">
            <a:avLst/>
          </a:prstGeom>
          <a:noFill/>
          <a:ln w="762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50"/>
          </a:p>
        </p:txBody>
      </p:sp>
      <p:sp>
        <p:nvSpPr>
          <p:cNvPr id="25" name="Прямоугольник 24"/>
          <p:cNvSpPr/>
          <p:nvPr/>
        </p:nvSpPr>
        <p:spPr>
          <a:xfrm>
            <a:off x="2771800" y="3449217"/>
            <a:ext cx="5699374" cy="630416"/>
          </a:xfrm>
          <a:prstGeom prst="rect">
            <a:avLst/>
          </a:prstGeom>
          <a:noFill/>
          <a:ln w="762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50"/>
          </a:p>
        </p:txBody>
      </p:sp>
      <p:sp>
        <p:nvSpPr>
          <p:cNvPr id="26" name="Прямоугольник 25"/>
          <p:cNvSpPr/>
          <p:nvPr/>
        </p:nvSpPr>
        <p:spPr>
          <a:xfrm>
            <a:off x="3275856" y="2602450"/>
            <a:ext cx="5146572" cy="701279"/>
          </a:xfrm>
          <a:prstGeom prst="rect">
            <a:avLst/>
          </a:prstGeom>
          <a:noFill/>
          <a:ln w="762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50"/>
          </a:p>
        </p:txBody>
      </p:sp>
      <p:sp>
        <p:nvSpPr>
          <p:cNvPr id="27" name="Прямоугольник 26"/>
          <p:cNvSpPr/>
          <p:nvPr/>
        </p:nvSpPr>
        <p:spPr>
          <a:xfrm>
            <a:off x="3860811" y="1768466"/>
            <a:ext cx="4561617" cy="702469"/>
          </a:xfrm>
          <a:prstGeom prst="rect">
            <a:avLst/>
          </a:prstGeom>
          <a:noFill/>
          <a:ln w="7620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50"/>
          </a:p>
        </p:txBody>
      </p:sp>
      <p:pic>
        <p:nvPicPr>
          <p:cNvPr id="77834" name="Picture 19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08964">
            <a:off x="1368705" y="3110296"/>
            <a:ext cx="1083469" cy="87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1921" y="4304323"/>
            <a:ext cx="6164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крайне важно осознание </a:t>
            </a:r>
            <a:r>
              <a:rPr lang="ru-RU" altLang="ja-JP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смысла произносимых детьми </a:t>
            </a:r>
            <a:r>
              <a:rPr lang="ru-RU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слов</a:t>
            </a:r>
            <a:r>
              <a:rPr lang="ru-RU" altLang="ja-JP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смысл </a:t>
            </a:r>
            <a:r>
              <a:rPr lang="ru-RU" altLang="ja-JP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одних </a:t>
            </a:r>
            <a:r>
              <a:rPr lang="ru-RU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поясняется </a:t>
            </a:r>
            <a:r>
              <a:rPr lang="ru-RU" altLang="ja-JP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 помощи других, знакомых ребенку </a:t>
            </a:r>
            <a:r>
              <a:rPr lang="ru-RU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слов</a:t>
            </a:r>
            <a:endParaRPr lang="ru-RU" altLang="ja-JP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837" name="Прямоугольник 2"/>
          <p:cNvSpPr>
            <a:spLocks noChangeArrowheads="1"/>
          </p:cNvSpPr>
          <p:nvPr/>
        </p:nvSpPr>
        <p:spPr bwMode="auto">
          <a:xfrm>
            <a:off x="3491880" y="2732532"/>
            <a:ext cx="4796185" cy="5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умение </a:t>
            </a:r>
            <a:r>
              <a:rPr lang="ru-RU" alt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действовать совместно  - это успех  в  получении результата</a:t>
            </a:r>
          </a:p>
        </p:txBody>
      </p:sp>
      <p:pic>
        <p:nvPicPr>
          <p:cNvPr id="16" name="Picture 1" descr="C:\Users\Supervisor\Pictures\дойти до цели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15" y="331875"/>
            <a:ext cx="2019847" cy="143659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1475656" y="5133697"/>
            <a:ext cx="69392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alt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спользование </a:t>
            </a:r>
            <a:r>
              <a:rPr lang="ru-RU" altLang="ru-RU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социоигровых</a:t>
            </a:r>
            <a:r>
              <a:rPr lang="ru-RU" alt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подходов позволяет налаживать ситуации, участникам хочется доверять друг другу и себе, своему собственному опыту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75656" y="5016138"/>
            <a:ext cx="7048359" cy="75323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50"/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5881607"/>
            <a:ext cx="7480407" cy="702469"/>
          </a:xfrm>
          <a:prstGeom prst="rect">
            <a:avLst/>
          </a:prstGeom>
          <a:noFill/>
          <a:ln w="7620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50"/>
          </a:p>
        </p:txBody>
      </p:sp>
    </p:spTree>
    <p:extLst>
      <p:ext uri="{BB962C8B-B14F-4D97-AF65-F5344CB8AC3E}">
        <p14:creationId xmlns:p14="http://schemas.microsoft.com/office/powerpoint/2010/main" val="203660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989333" y="4581128"/>
            <a:ext cx="7764927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>
                <a:solidFill>
                  <a:srgbClr val="FF0000"/>
                </a:solidFill>
                <a:latin typeface="+mn-lt"/>
              </a:rPr>
              <a:t>Дошкольники России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350" b="1" dirty="0" smtClean="0">
                <a:solidFill>
                  <a:srgbClr val="FF0000"/>
                </a:solidFill>
                <a:latin typeface="+mn-lt"/>
              </a:rPr>
              <a:t>7,5 </a:t>
            </a:r>
            <a:r>
              <a:rPr lang="ru-RU" sz="1350" b="1" dirty="0">
                <a:solidFill>
                  <a:srgbClr val="FF0000"/>
                </a:solidFill>
                <a:latin typeface="+mn-lt"/>
              </a:rPr>
              <a:t>млн</a:t>
            </a:r>
            <a:r>
              <a:rPr lang="ru-RU" sz="1350" dirty="0">
                <a:solidFill>
                  <a:srgbClr val="FF0000"/>
                </a:solidFill>
                <a:latin typeface="+mn-lt"/>
              </a:rPr>
              <a:t> человек воспитанников на 1 января </a:t>
            </a:r>
            <a:r>
              <a:rPr lang="ru-RU" sz="1350" b="1" dirty="0" smtClean="0">
                <a:solidFill>
                  <a:srgbClr val="FF0000"/>
                </a:solidFill>
                <a:latin typeface="+mn-lt"/>
              </a:rPr>
              <a:t>2022 </a:t>
            </a:r>
            <a:r>
              <a:rPr lang="ru-RU" sz="1350" b="1" dirty="0">
                <a:solidFill>
                  <a:srgbClr val="FF0000"/>
                </a:solidFill>
                <a:latin typeface="+mn-lt"/>
              </a:rPr>
              <a:t>г.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- в городской местности воспитанников – </a:t>
            </a: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81%</a:t>
            </a:r>
            <a:endParaRPr lang="ru-RU" sz="1200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- в сельской местности воспитанников – </a:t>
            </a:r>
            <a:r>
              <a:rPr lang="ru-RU" sz="1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19%</a:t>
            </a:r>
            <a:endParaRPr lang="ru-RU" sz="1200" dirty="0">
              <a:solidFill>
                <a:srgbClr val="FF0000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- дети с ОВЗ – </a:t>
            </a:r>
            <a:r>
              <a:rPr lang="ru-RU" sz="1200" b="1" dirty="0">
                <a:solidFill>
                  <a:srgbClr val="FF0000"/>
                </a:solidFill>
                <a:latin typeface="+mn-lt"/>
              </a:rPr>
              <a:t>517 343</a:t>
            </a:r>
            <a:r>
              <a:rPr lang="ru-RU" sz="1200" dirty="0">
                <a:solidFill>
                  <a:srgbClr val="FF0000"/>
                </a:solidFill>
                <a:latin typeface="+mn-lt"/>
              </a:rPr>
              <a:t> человека </a:t>
            </a: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6,8</a:t>
            </a:r>
            <a:r>
              <a:rPr lang="ru-RU" sz="1200" dirty="0">
                <a:solidFill>
                  <a:srgbClr val="FF0000"/>
                </a:solidFill>
                <a:latin typeface="+mn-lt"/>
              </a:rPr>
              <a:t>% от общего количества </a:t>
            </a: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воспитанников</a:t>
            </a:r>
            <a:endParaRPr lang="ru-RU" sz="1200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600" b="1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350" b="1" dirty="0" smtClean="0">
                <a:solidFill>
                  <a:srgbClr val="FF0000"/>
                </a:solidFill>
                <a:latin typeface="+mn-lt"/>
              </a:rPr>
              <a:t>48 </a:t>
            </a:r>
            <a:r>
              <a:rPr lang="ru-RU" sz="1350" b="1" dirty="0">
                <a:solidFill>
                  <a:srgbClr val="FF0000"/>
                </a:solidFill>
                <a:latin typeface="+mn-lt"/>
              </a:rPr>
              <a:t>тыс</a:t>
            </a:r>
            <a:r>
              <a:rPr lang="ru-RU" sz="1350" dirty="0">
                <a:solidFill>
                  <a:srgbClr val="FF0000"/>
                </a:solidFill>
                <a:latin typeface="+mn-lt"/>
              </a:rPr>
              <a:t>. детских садов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из них частных детских садов – </a:t>
            </a:r>
            <a:r>
              <a:rPr lang="ru-RU" sz="1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2,2</a:t>
            </a:r>
            <a:r>
              <a:rPr lang="ru-RU" sz="1200" dirty="0">
                <a:solidFill>
                  <a:srgbClr val="FF0000"/>
                </a:solidFill>
                <a:latin typeface="+mn-lt"/>
              </a:rPr>
              <a:t>% от общего количества детских </a:t>
            </a: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садов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в городской местности детских садов – 51% от общего количества детских садов, в </a:t>
            </a:r>
            <a:r>
              <a:rPr lang="ru-RU" sz="1200" dirty="0">
                <a:solidFill>
                  <a:srgbClr val="FF0000"/>
                </a:solidFill>
                <a:latin typeface="+mn-lt"/>
              </a:rPr>
              <a:t>том числе частных </a:t>
            </a:r>
            <a:endParaRPr lang="ru-RU" sz="1200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в </a:t>
            </a:r>
            <a:r>
              <a:rPr lang="ru-RU" sz="1200" dirty="0">
                <a:solidFill>
                  <a:srgbClr val="FF0000"/>
                </a:solidFill>
                <a:latin typeface="+mn-lt"/>
              </a:rPr>
              <a:t>сельской местности детских садов –</a:t>
            </a:r>
            <a:r>
              <a:rPr lang="ru-RU" sz="1200" b="1" dirty="0">
                <a:solidFill>
                  <a:srgbClr val="FF0000"/>
                </a:solidFill>
                <a:latin typeface="+mn-lt"/>
              </a:rPr>
              <a:t> </a:t>
            </a: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49</a:t>
            </a:r>
            <a:r>
              <a:rPr lang="ru-RU" sz="1200" dirty="0">
                <a:solidFill>
                  <a:srgbClr val="FF0000"/>
                </a:solidFill>
                <a:latin typeface="+mn-lt"/>
              </a:rPr>
              <a:t>% от общего количества детских </a:t>
            </a: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садов </a:t>
            </a:r>
            <a:r>
              <a:rPr lang="ru-RU" sz="600" dirty="0">
                <a:solidFill>
                  <a:srgbClr val="FF0000"/>
                </a:solidFill>
                <a:latin typeface="+mn-lt"/>
              </a:rPr>
              <a:t> 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8414" y="258494"/>
            <a:ext cx="3282333" cy="1122209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lvl="1"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Закон об образовании в РФ </a:t>
            </a:r>
          </a:p>
          <a:p>
            <a:pPr marL="0" lvl="1" algn="just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ст. 18 «родители являются первыми педагогами. Они обязаны заложить основы физического, нравственного и интеллектуального развития личности ребёнка в раннем возрасте»</a:t>
            </a:r>
            <a:r>
              <a:rPr lang="ru-RU" sz="10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05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33450">
              <a:lnSpc>
                <a:spcPct val="90000"/>
              </a:lnSpc>
              <a:spcAft>
                <a:spcPct val="35000"/>
              </a:spcAft>
              <a:defRPr/>
            </a:pP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40747" y="258493"/>
            <a:ext cx="4467789" cy="1152181"/>
            <a:chOff x="2023663" y="2573323"/>
            <a:chExt cx="3910705" cy="166196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023663" y="2573323"/>
              <a:ext cx="3910705" cy="166196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2286463"/>
                <a:satOff val="100000"/>
                <a:lumOff val="85490"/>
                <a:alphaOff val="0"/>
              </a:schemeClr>
            </a:fillRef>
            <a:effectRef idx="2">
              <a:schemeClr val="accent4">
                <a:hueOff val="2286463"/>
                <a:satOff val="100000"/>
                <a:lumOff val="854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293351" y="2730413"/>
              <a:ext cx="3250049" cy="6213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40005" rIns="80010" bIns="40005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551963" y="183729"/>
            <a:ext cx="4376533" cy="1147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3450">
              <a:spcAft>
                <a:spcPts val="0"/>
              </a:spcAft>
              <a:defRPr/>
            </a:pP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ФГОС дошкольного образования</a:t>
            </a:r>
          </a:p>
          <a:p>
            <a:pPr marL="0" lvl="1" algn="just" defTabSz="6667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является основой для оказания помощи </a:t>
            </a:r>
            <a:r>
              <a:rPr lang="ru-RU" sz="105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родителям</a:t>
            </a:r>
          </a:p>
          <a:p>
            <a:pPr marL="0" lvl="1" algn="just" defTabSz="6667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(законным представителям) в воспитании детей, охране и </a:t>
            </a:r>
            <a:endParaRPr lang="ru-RU" sz="105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 defTabSz="6667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05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укреплении </a:t>
            </a:r>
            <a:r>
              <a:rPr lang="ru-RU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их физического и психического здоровья, </a:t>
            </a:r>
            <a:endParaRPr lang="ru-RU" sz="105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 defTabSz="6667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05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развитии индивидуальных способностей и необходимой </a:t>
            </a:r>
            <a:endParaRPr lang="ru-RU" sz="105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 defTabSz="6667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05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коррекции </a:t>
            </a:r>
            <a:r>
              <a:rPr lang="ru-RU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нарушений их развития.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32697" y="1459022"/>
            <a:ext cx="7678198" cy="537518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ru-RU" b="1" kern="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дошкольного образования – выполнение социального заказа (государства),  </a:t>
            </a:r>
          </a:p>
          <a:p>
            <a:pPr marL="0" indent="0" algn="ctr">
              <a:defRPr/>
            </a:pPr>
            <a:r>
              <a:rPr lang="ru-RU" b="1" kern="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оправдание ожиданий общества (семьи) и удовлетворение потребностей детства (ребенка) 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001503" y="2050610"/>
            <a:ext cx="7478314" cy="26642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Федеральный государственный стандарт дошкольного образования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Ключевой принцип стандарта – </a:t>
            </a:r>
            <a:r>
              <a:rPr lang="ru-RU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поддержка </a:t>
            </a:r>
            <a:r>
              <a:rPr lang="ru-RU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разнообразия детства  </a:t>
            </a:r>
            <a:r>
              <a:rPr lang="ru-RU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ребёнка.</a:t>
            </a:r>
            <a:endParaRPr lang="ru-RU" sz="1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4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обеспечивает: 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единство образовательного пространства РФ; 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преемственность основных образовательных программ;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вариативность содержания программ соответствующего уровня образования;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государственные гарантии уровня и качества образования на основе единства обязательных требований к условиям реализации  ООП и результатам их освоения.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14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закрепляет: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приобщение ребенка к ценностям культуры через игру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у ребенка мотивации к познанию и творчеству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владение ребенком умением жить в мире с самим собой и </a:t>
            </a:r>
            <a:r>
              <a:rPr lang="ru-RU" sz="1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окружаюшими</a:t>
            </a: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потребность ребенка в желании научиться учиться</a:t>
            </a:r>
            <a:endParaRPr lang="ru-RU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7675" indent="0">
              <a:spcBef>
                <a:spcPts val="0"/>
              </a:spcBef>
              <a:buFont typeface="Arial" charset="0"/>
              <a:buNone/>
              <a:defRPr/>
            </a:pPr>
            <a:endParaRPr lang="ru-RU" sz="1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7675" indent="0">
              <a:buFont typeface="Arial" charset="0"/>
              <a:buNone/>
              <a:defRPr/>
            </a:pPr>
            <a:endParaRPr lang="ru-RU" sz="1400" dirty="0">
              <a:latin typeface="Arial" pitchFamily="34" charset="0"/>
            </a:endParaRPr>
          </a:p>
        </p:txBody>
      </p:sp>
      <p:pic>
        <p:nvPicPr>
          <p:cNvPr id="15" name="Picture 2" descr="Николай Кренов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2373" r="22830" b="8762"/>
          <a:stretch>
            <a:fillRect/>
          </a:stretch>
        </p:blipFill>
        <p:spPr bwMode="auto">
          <a:xfrm>
            <a:off x="7810099" y="4987160"/>
            <a:ext cx="972008" cy="159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244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2143125" y="1643063"/>
            <a:ext cx="5286375" cy="4572000"/>
          </a:xfrm>
          <a:prstGeom prst="ellipse">
            <a:avLst/>
          </a:prstGeom>
          <a:noFill/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pSp>
        <p:nvGrpSpPr>
          <p:cNvPr id="20485" name="Овал 4"/>
          <p:cNvGrpSpPr>
            <a:grpSpLocks/>
          </p:cNvGrpSpPr>
          <p:nvPr/>
        </p:nvGrpSpPr>
        <p:grpSpPr bwMode="auto">
          <a:xfrm>
            <a:off x="3203126" y="1531173"/>
            <a:ext cx="3542072" cy="3848484"/>
            <a:chOff x="1910" y="1337"/>
            <a:chExt cx="2097" cy="1916"/>
          </a:xfrm>
        </p:grpSpPr>
        <p:pic>
          <p:nvPicPr>
            <p:cNvPr id="20522" name="Овал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10" y="1337"/>
              <a:ext cx="2097" cy="1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2491" y="1696"/>
              <a:ext cx="1037" cy="358"/>
            </a:xfrm>
            <a:prstGeom prst="rect">
              <a:avLst/>
            </a:prstGeom>
            <a:solidFill>
              <a:srgbClr val="FFFED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ЦЕЛИ</a:t>
              </a:r>
              <a:endParaRPr lang="ru-RU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769001" y="530822"/>
            <a:ext cx="2090775" cy="159643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</a:rPr>
              <a:t>Создание единого </a:t>
            </a:r>
            <a:r>
              <a:rPr lang="ru-RU" sz="1200" b="1" dirty="0" err="1">
                <a:solidFill>
                  <a:srgbClr val="002060"/>
                </a:solidFill>
              </a:rPr>
              <a:t>воспитательно</a:t>
            </a:r>
            <a:r>
              <a:rPr lang="ru-RU" sz="1200" b="1" dirty="0">
                <a:solidFill>
                  <a:srgbClr val="002060"/>
                </a:solidFill>
              </a:rPr>
              <a:t>-образовательного пространства, </a:t>
            </a:r>
          </a:p>
          <a:p>
            <a:pPr lvl="0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</a:rPr>
              <a:t>включающего семью, детский </a:t>
            </a:r>
            <a:r>
              <a:rPr lang="ru-RU" sz="1200" b="1" dirty="0" smtClean="0">
                <a:solidFill>
                  <a:srgbClr val="002060"/>
                </a:solidFill>
              </a:rPr>
              <a:t>сад, школу </a:t>
            </a:r>
            <a:r>
              <a:rPr lang="ru-RU" sz="1200" b="1" dirty="0">
                <a:solidFill>
                  <a:srgbClr val="002060"/>
                </a:solidFill>
              </a:rPr>
              <a:t>и социу</a:t>
            </a:r>
            <a:r>
              <a:rPr lang="ru-RU" sz="1200" dirty="0">
                <a:solidFill>
                  <a:srgbClr val="002060"/>
                </a:solidFill>
              </a:rPr>
              <a:t>м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964411" y="2752823"/>
            <a:ext cx="1955811" cy="102047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200" b="1" dirty="0">
                <a:solidFill>
                  <a:srgbClr val="002060"/>
                </a:solidFill>
              </a:rPr>
              <a:t>Создание условий для повышения компетентности родителей </a:t>
            </a:r>
            <a:r>
              <a:rPr lang="ru-RU" sz="1200" b="1" dirty="0" smtClean="0">
                <a:solidFill>
                  <a:srgbClr val="002060"/>
                </a:solidFill>
              </a:rPr>
              <a:t>в вопросах воспитания детей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947212" y="2195030"/>
            <a:ext cx="2049513" cy="133118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200" b="1" dirty="0">
                <a:solidFill>
                  <a:srgbClr val="002060"/>
                </a:solidFill>
              </a:rPr>
              <a:t>Развитие социально-личностных навыков детей дошкольного </a:t>
            </a:r>
            <a:r>
              <a:rPr lang="ru-RU" sz="1200" b="1" dirty="0" smtClean="0">
                <a:solidFill>
                  <a:srgbClr val="002060"/>
                </a:solidFill>
              </a:rPr>
              <a:t>возраста </a:t>
            </a:r>
            <a:r>
              <a:rPr lang="ru-RU" sz="1200" b="1" dirty="0">
                <a:solidFill>
                  <a:srgbClr val="002060"/>
                </a:solidFill>
              </a:rPr>
              <a:t>с включением творческого </a:t>
            </a:r>
            <a:r>
              <a:rPr lang="ru-RU" sz="1200" b="1" dirty="0" smtClean="0">
                <a:solidFill>
                  <a:srgbClr val="002060"/>
                </a:solidFill>
              </a:rPr>
              <a:t>самовыражения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69885" y="4254055"/>
            <a:ext cx="1989947" cy="1226769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200" b="1" dirty="0" smtClean="0">
                <a:solidFill>
                  <a:srgbClr val="002060"/>
                </a:solidFill>
              </a:rPr>
              <a:t>Создание ребёнку в ДОО  условий </a:t>
            </a:r>
            <a:r>
              <a:rPr lang="ru-RU" sz="1200" b="1" dirty="0">
                <a:solidFill>
                  <a:srgbClr val="002060"/>
                </a:solidFill>
              </a:rPr>
              <a:t>для </a:t>
            </a:r>
            <a:r>
              <a:rPr lang="ru-RU" sz="1200" b="1" dirty="0" smtClean="0">
                <a:solidFill>
                  <a:srgbClr val="002060"/>
                </a:solidFill>
              </a:rPr>
              <a:t>оптимального развития</a:t>
            </a:r>
          </a:p>
          <a:p>
            <a:pPr lvl="0"/>
            <a:r>
              <a:rPr lang="ru-RU" sz="1200" b="1" dirty="0" smtClean="0">
                <a:solidFill>
                  <a:srgbClr val="002060"/>
                </a:solidFill>
              </a:rPr>
              <a:t>с учетом изменений в современном социуме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95936" y="421849"/>
            <a:ext cx="2457585" cy="108034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200" b="1" dirty="0">
                <a:solidFill>
                  <a:srgbClr val="002060"/>
                </a:solidFill>
              </a:rPr>
              <a:t>Эффективное взаимодействие семьи, детского сада, </a:t>
            </a:r>
            <a:r>
              <a:rPr lang="ru-RU" sz="1200" b="1" dirty="0" smtClean="0">
                <a:solidFill>
                  <a:srgbClr val="002060"/>
                </a:solidFill>
              </a:rPr>
              <a:t>школы и социума </a:t>
            </a:r>
            <a:r>
              <a:rPr lang="ru-RU" sz="1200" b="1" dirty="0">
                <a:solidFill>
                  <a:srgbClr val="002060"/>
                </a:solidFill>
              </a:rPr>
              <a:t>как равноправных партнеров</a:t>
            </a:r>
            <a:r>
              <a:rPr lang="ru-RU" sz="1200" dirty="0"/>
              <a:t>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1149850" y="421849"/>
            <a:ext cx="2429935" cy="1250914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200" b="1" dirty="0">
                <a:solidFill>
                  <a:srgbClr val="002060"/>
                </a:solidFill>
              </a:rPr>
              <a:t>Теоретическое обоснование </a:t>
            </a:r>
            <a:r>
              <a:rPr lang="ru-RU" sz="1200" b="1" dirty="0" smtClean="0">
                <a:solidFill>
                  <a:srgbClr val="002060"/>
                </a:solidFill>
              </a:rPr>
              <a:t>организации </a:t>
            </a:r>
            <a:r>
              <a:rPr lang="ru-RU" sz="1200" b="1" dirty="0">
                <a:solidFill>
                  <a:srgbClr val="002060"/>
                </a:solidFill>
              </a:rPr>
              <a:t>взаимодействия </a:t>
            </a:r>
          </a:p>
          <a:p>
            <a:pPr lvl="0"/>
            <a:r>
              <a:rPr lang="ru-RU" sz="1200" b="1" dirty="0">
                <a:solidFill>
                  <a:srgbClr val="002060"/>
                </a:solidFill>
              </a:rPr>
              <a:t>с родителями дошкольников в условиях </a:t>
            </a:r>
            <a:r>
              <a:rPr lang="ru-RU" sz="1200" b="1" dirty="0" smtClean="0">
                <a:solidFill>
                  <a:srgbClr val="002060"/>
                </a:solidFill>
              </a:rPr>
              <a:t>ДОО </a:t>
            </a:r>
            <a:r>
              <a:rPr lang="ru-RU" sz="1200" b="1" dirty="0">
                <a:solidFill>
                  <a:srgbClr val="002060"/>
                </a:solidFill>
              </a:rPr>
              <a:t>и подбор практических материалов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3394939" y="5213963"/>
            <a:ext cx="2051465" cy="114300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</a:rPr>
              <a:t>Повышение уровня родительской компетентности </a:t>
            </a:r>
          </a:p>
          <a:p>
            <a:pPr lvl="0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</a:rPr>
              <a:t>в вопросах готовности детей </a:t>
            </a:r>
            <a:r>
              <a:rPr lang="ru-RU" sz="1200" b="1" dirty="0" smtClean="0">
                <a:solidFill>
                  <a:srgbClr val="002060"/>
                </a:solidFill>
              </a:rPr>
              <a:t>к обучению в школе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6473042" y="4807602"/>
            <a:ext cx="2325432" cy="1519351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</a:rPr>
              <a:t>Успешные практики реализации в </a:t>
            </a:r>
            <a:r>
              <a:rPr lang="ru-RU" sz="1200" b="1" dirty="0">
                <a:solidFill>
                  <a:srgbClr val="002060"/>
                </a:solidFill>
              </a:rPr>
              <a:t>ДОО интерактивных форм взаимодействия </a:t>
            </a:r>
          </a:p>
          <a:p>
            <a:pPr lvl="0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</a:rPr>
              <a:t>с родителями воспитанников 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lvl="0"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</a:rPr>
              <a:t>в </a:t>
            </a:r>
            <a:r>
              <a:rPr lang="ru-RU" sz="1200" b="1" dirty="0">
                <a:solidFill>
                  <a:srgbClr val="002060"/>
                </a:solidFill>
              </a:rPr>
              <a:t>процессе приобщения ребенка к ценностям культуры. </a:t>
            </a:r>
          </a:p>
        </p:txBody>
      </p:sp>
      <p:pic>
        <p:nvPicPr>
          <p:cNvPr id="17" name="Picture 2" descr="http://www.ikirov.ru/files/1309/1249668984_3dmans500.jpg"/>
          <p:cNvPicPr/>
          <p:nvPr/>
        </p:nvPicPr>
        <p:blipFill>
          <a:blip r:embed="rId3" cstate="print"/>
          <a:srcRect t="52309"/>
          <a:stretch>
            <a:fillRect/>
          </a:stretch>
        </p:blipFill>
        <p:spPr bwMode="auto">
          <a:xfrm>
            <a:off x="3715943" y="3113250"/>
            <a:ext cx="2505088" cy="1763319"/>
          </a:xfrm>
          <a:prstGeom prst="ellipse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12823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Line 7"/>
          <p:cNvSpPr>
            <a:spLocks noChangeShapeType="1"/>
          </p:cNvSpPr>
          <p:nvPr/>
        </p:nvSpPr>
        <p:spPr bwMode="auto">
          <a:xfrm flipV="1">
            <a:off x="6847177" y="6054340"/>
            <a:ext cx="1872208" cy="1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4" name="Line 21"/>
          <p:cNvSpPr>
            <a:spLocks noChangeShapeType="1"/>
          </p:cNvSpPr>
          <p:nvPr/>
        </p:nvSpPr>
        <p:spPr bwMode="auto">
          <a:xfrm>
            <a:off x="6847177" y="4402369"/>
            <a:ext cx="0" cy="165197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5" name="Line 22"/>
          <p:cNvSpPr>
            <a:spLocks noChangeShapeType="1"/>
          </p:cNvSpPr>
          <p:nvPr/>
        </p:nvSpPr>
        <p:spPr bwMode="auto">
          <a:xfrm>
            <a:off x="5344339" y="4386785"/>
            <a:ext cx="148315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6" name="Text Box 23"/>
          <p:cNvSpPr txBox="1">
            <a:spLocks noChangeArrowheads="1"/>
          </p:cNvSpPr>
          <p:nvPr/>
        </p:nvSpPr>
        <p:spPr bwMode="auto">
          <a:xfrm>
            <a:off x="2843212" y="4530265"/>
            <a:ext cx="1944811" cy="4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31757" name="Text Box 33"/>
          <p:cNvSpPr txBox="1">
            <a:spLocks noChangeArrowheads="1"/>
          </p:cNvSpPr>
          <p:nvPr/>
        </p:nvSpPr>
        <p:spPr bwMode="auto">
          <a:xfrm>
            <a:off x="6935401" y="4577012"/>
            <a:ext cx="208003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Определение </a:t>
            </a:r>
            <a:endParaRPr lang="ru-RU" sz="15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исходных 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позиций</a:t>
            </a:r>
            <a:r>
              <a:rPr lang="az-Cyrl-AZ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/составление плана работы, анализ ресурсов, </a:t>
            </a: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диагностика 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проблем</a:t>
            </a: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</a:t>
            </a:r>
            <a:endParaRPr lang="ru-R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759" name="Line 35"/>
          <p:cNvSpPr>
            <a:spLocks noChangeShapeType="1"/>
          </p:cNvSpPr>
          <p:nvPr/>
        </p:nvSpPr>
        <p:spPr bwMode="auto">
          <a:xfrm flipH="1" flipV="1">
            <a:off x="5308864" y="3392499"/>
            <a:ext cx="23708" cy="96618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0" name="Text Box 36"/>
          <p:cNvSpPr txBox="1">
            <a:spLocks noChangeArrowheads="1"/>
          </p:cNvSpPr>
          <p:nvPr/>
        </p:nvSpPr>
        <p:spPr bwMode="auto">
          <a:xfrm>
            <a:off x="5320718" y="3337493"/>
            <a:ext cx="206587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Содержательный /реализация </a:t>
            </a:r>
            <a:endParaRPr lang="ru-RU" sz="15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проекта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</a:t>
            </a:r>
            <a:endParaRPr lang="az-Cyrl-AZ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761" name="Line 37"/>
          <p:cNvSpPr>
            <a:spLocks noChangeShapeType="1"/>
          </p:cNvSpPr>
          <p:nvPr/>
        </p:nvSpPr>
        <p:spPr bwMode="auto">
          <a:xfrm flipV="1">
            <a:off x="3786182" y="3389544"/>
            <a:ext cx="1522683" cy="295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2" name="Line 38"/>
          <p:cNvSpPr>
            <a:spLocks noChangeShapeType="1"/>
          </p:cNvSpPr>
          <p:nvPr/>
        </p:nvSpPr>
        <p:spPr bwMode="auto">
          <a:xfrm flipH="1" flipV="1">
            <a:off x="3746843" y="2241833"/>
            <a:ext cx="0" cy="114771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3" name="Line 39"/>
          <p:cNvSpPr>
            <a:spLocks noChangeShapeType="1"/>
          </p:cNvSpPr>
          <p:nvPr/>
        </p:nvSpPr>
        <p:spPr bwMode="auto">
          <a:xfrm flipH="1" flipV="1">
            <a:off x="2002327" y="2241833"/>
            <a:ext cx="174451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4" name="Line 40"/>
          <p:cNvSpPr>
            <a:spLocks noChangeShapeType="1"/>
          </p:cNvSpPr>
          <p:nvPr/>
        </p:nvSpPr>
        <p:spPr bwMode="auto">
          <a:xfrm flipV="1">
            <a:off x="1993951" y="1225047"/>
            <a:ext cx="8377" cy="106261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6" name="Text Box 42"/>
          <p:cNvSpPr txBox="1">
            <a:spLocks noChangeArrowheads="1"/>
          </p:cNvSpPr>
          <p:nvPr/>
        </p:nvSpPr>
        <p:spPr bwMode="auto">
          <a:xfrm>
            <a:off x="2195736" y="1259983"/>
            <a:ext cx="17281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>
              <a:spcBef>
                <a:spcPts val="0"/>
              </a:spcBef>
            </a:pP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Оформление результатов совместной работы</a:t>
            </a:r>
            <a:endParaRPr lang="ru-R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768" name="Text Box 45"/>
          <p:cNvSpPr txBox="1">
            <a:spLocks noChangeArrowheads="1"/>
          </p:cNvSpPr>
          <p:nvPr/>
        </p:nvSpPr>
        <p:spPr bwMode="auto">
          <a:xfrm>
            <a:off x="3786182" y="3490330"/>
            <a:ext cx="1585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ОКТЯБРЬ 2022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ФЕВРАЛЬ 2023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769" name="Text Box 46"/>
          <p:cNvSpPr txBox="1">
            <a:spLocks noChangeArrowheads="1"/>
          </p:cNvSpPr>
          <p:nvPr/>
        </p:nvSpPr>
        <p:spPr bwMode="auto">
          <a:xfrm>
            <a:off x="2548028" y="2266710"/>
            <a:ext cx="1214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МАРТ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АПРЕЛЬ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2022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042987" y="374527"/>
            <a:ext cx="7785575" cy="646037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ИННОВАЦИОННОЙ ДЕЯТЕЛЬНОСТИ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ЭТАПАМ)</a:t>
            </a: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5427316" y="4570919"/>
            <a:ext cx="1400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ИЮНЬ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СЕНТЯБРЬ 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24221" y="2333152"/>
            <a:ext cx="17835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Результативный </a:t>
            </a:r>
            <a:endParaRPr lang="ru-R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/анализ и обобщение</a:t>
            </a:r>
            <a:r>
              <a:rPr lang="az-Cyrl-AZ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материалов/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9047" y="1565060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МАЙ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2023</a:t>
            </a:r>
            <a:endParaRPr lang="az-Cyrl-AZ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64" y="1159989"/>
            <a:ext cx="3455988" cy="14655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954764" y="4294415"/>
            <a:ext cx="4265877" cy="2337337"/>
          </a:xfrm>
          <a:prstGeom prst="roundRect">
            <a:avLst>
              <a:gd name="adj" fmla="val 5562"/>
            </a:avLst>
          </a:prstGeom>
          <a:gradFill rotWithShape="1">
            <a:gsLst>
              <a:gs pos="0">
                <a:srgbClr val="9F7F40"/>
              </a:gs>
              <a:gs pos="100000">
                <a:srgbClr val="FFCC66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0000" rIns="27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lang="ru-RU" sz="135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endParaRPr lang="ru-RU" sz="165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ru-RU" sz="165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Анкетирование педагогов, </a:t>
            </a:r>
          </a:p>
          <a:p>
            <a:pPr>
              <a:spcBef>
                <a:spcPts val="0"/>
              </a:spcBef>
              <a:buNone/>
            </a:pPr>
            <a:r>
              <a:rPr lang="ru-RU" sz="165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участвующих в работе ИП </a:t>
            </a:r>
          </a:p>
          <a:p>
            <a:pPr>
              <a:spcBef>
                <a:spcPts val="0"/>
              </a:spcBef>
              <a:buNone/>
            </a:pPr>
            <a:r>
              <a:rPr lang="ru-RU" sz="165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Готовность педагогов к работе </a:t>
            </a:r>
          </a:p>
          <a:p>
            <a:pPr>
              <a:spcBef>
                <a:spcPts val="0"/>
              </a:spcBef>
              <a:buNone/>
            </a:pPr>
            <a:r>
              <a:rPr lang="ru-RU" sz="165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воспитанниками и их родителями</a:t>
            </a:r>
          </a:p>
          <a:p>
            <a:pPr>
              <a:spcBef>
                <a:spcPts val="0"/>
              </a:spcBef>
              <a:buNone/>
            </a:pPr>
            <a:r>
              <a:rPr lang="ru-RU" sz="165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тематическим направлениям,</a:t>
            </a:r>
          </a:p>
          <a:p>
            <a:pPr>
              <a:spcBef>
                <a:spcPts val="0"/>
              </a:spcBef>
              <a:buNone/>
            </a:pPr>
            <a:r>
              <a:rPr lang="ru-RU" sz="165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(предложенным научным руководителем)</a:t>
            </a:r>
          </a:p>
          <a:p>
            <a:pPr>
              <a:spcBef>
                <a:spcPts val="0"/>
              </a:spcBef>
              <a:buNone/>
            </a:pPr>
            <a:r>
              <a:rPr lang="ru-RU" sz="165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ru-RU" sz="165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Подготовка материалов для </a:t>
            </a:r>
          </a:p>
          <a:p>
            <a:pPr>
              <a:spcBef>
                <a:spcPts val="0"/>
              </a:spcBef>
              <a:buNone/>
            </a:pPr>
            <a:r>
              <a:rPr lang="ru-RU" sz="165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родительской аудитории </a:t>
            </a:r>
          </a:p>
          <a:p>
            <a:pPr>
              <a:spcBef>
                <a:spcPts val="0"/>
              </a:spcBef>
              <a:buNone/>
            </a:pPr>
            <a:r>
              <a:rPr lang="ru-RU" sz="165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тематических рамках ИП</a:t>
            </a:r>
          </a:p>
          <a:p>
            <a:pPr>
              <a:spcBef>
                <a:spcPts val="0"/>
              </a:spcBef>
              <a:buNone/>
            </a:pPr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3698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9" descr="ij_SQLagpL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332656"/>
            <a:ext cx="792088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23728" y="1412776"/>
            <a:ext cx="54726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latin typeface="Sitka Subheading" panose="02000505000000020004" pitchFamily="2" charset="0"/>
              </a:rPr>
              <a:t>"Не обижайте детей готовыми формулами, формулы – пустота; обогатите их образами и картинами, на которых видны связующие нити. Не отягощайте детей мертвым грузом фактов; обучите их приемам и способам, которые помогут их постигать. Не учите их, что польза главное. Главное – воспитание в человеке человеческого".  </a:t>
            </a:r>
          </a:p>
          <a:p>
            <a:pPr algn="r">
              <a:defRPr/>
            </a:pPr>
            <a:endParaRPr lang="ru-RU" sz="2200" b="1" i="1" dirty="0">
              <a:solidFill>
                <a:schemeClr val="accent2">
                  <a:lumMod val="50000"/>
                </a:schemeClr>
              </a:solidFill>
              <a:latin typeface="Sitka Subheading" panose="02000505000000020004" pitchFamily="2" charset="0"/>
            </a:endParaRPr>
          </a:p>
          <a:p>
            <a:pPr algn="r">
              <a:defRPr/>
            </a:pP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latin typeface="Sitka Subheading" panose="02000505000000020004" pitchFamily="2" charset="0"/>
              </a:rPr>
              <a:t>Антуан де Сент-Экзюпери</a:t>
            </a:r>
          </a:p>
        </p:txBody>
      </p:sp>
    </p:spTree>
    <p:extLst>
      <p:ext uri="{BB962C8B-B14F-4D97-AF65-F5344CB8AC3E}">
        <p14:creationId xmlns:p14="http://schemas.microsoft.com/office/powerpoint/2010/main" val="192038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7565" y="-547325"/>
            <a:ext cx="6412760" cy="8028706"/>
          </a:xfrm>
          <a:prstGeom prst="rect">
            <a:avLst/>
          </a:prstGeom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169913" y="5589240"/>
            <a:ext cx="7488064" cy="7854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СПАСИБО  ЗА 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273224"/>
            <a:ext cx="3420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«Мы никогда не сможем изменить </a:t>
            </a:r>
            <a:endParaRPr lang="ru-RU" sz="1200" b="1" i="1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ru-RU" sz="12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направление </a:t>
            </a:r>
            <a:r>
              <a:rPr lang="ru-RU" sz="12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ветра, </a:t>
            </a:r>
            <a:r>
              <a:rPr lang="ru-RU" sz="12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но </a:t>
            </a:r>
            <a:r>
              <a:rPr lang="ru-RU" sz="12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в нашей власти </a:t>
            </a:r>
            <a:endParaRPr lang="ru-RU" sz="1200" b="1" i="1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ru-RU" sz="12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поставить </a:t>
            </a:r>
            <a:r>
              <a:rPr lang="ru-RU" sz="12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нужные паруса» </a:t>
            </a:r>
          </a:p>
          <a:p>
            <a:pPr algn="r"/>
            <a:r>
              <a:rPr lang="ru-RU" sz="1200" b="1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Лао</a:t>
            </a:r>
            <a:r>
              <a:rPr lang="ru-RU" sz="12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200" b="1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Цзы</a:t>
            </a:r>
            <a:endParaRPr lang="ru-RU" sz="12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33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BC9710E1-B976-4EBA-B05F-07130E82057C}"/>
              </a:ext>
            </a:extLst>
          </p:cNvPr>
          <p:cNvSpPr/>
          <p:nvPr/>
        </p:nvSpPr>
        <p:spPr>
          <a:xfrm>
            <a:off x="4878179" y="1308241"/>
            <a:ext cx="526742" cy="369070"/>
          </a:xfrm>
          <a:prstGeom prst="ellipse">
            <a:avLst/>
          </a:prstGeom>
          <a:solidFill>
            <a:srgbClr val="7030A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0D461718-ECCF-4340-BDE5-8B2214D77288}"/>
              </a:ext>
            </a:extLst>
          </p:cNvPr>
          <p:cNvSpPr/>
          <p:nvPr/>
        </p:nvSpPr>
        <p:spPr>
          <a:xfrm>
            <a:off x="4875505" y="773277"/>
            <a:ext cx="510571" cy="344262"/>
          </a:xfrm>
          <a:prstGeom prst="ellipse">
            <a:avLst/>
          </a:prstGeom>
          <a:solidFill>
            <a:srgbClr val="7030A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endParaRPr lang="ru-RU" sz="105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3439" y="1195163"/>
            <a:ext cx="3798409" cy="647816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Дошкольные образовательные организации</a:t>
            </a:r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4253" y="729782"/>
            <a:ext cx="3814456" cy="431253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Регионы Российской Федерации</a:t>
            </a:r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BC9710E1-B976-4EBA-B05F-07130E82057C}"/>
              </a:ext>
            </a:extLst>
          </p:cNvPr>
          <p:cNvSpPr/>
          <p:nvPr/>
        </p:nvSpPr>
        <p:spPr>
          <a:xfrm>
            <a:off x="4845089" y="1923428"/>
            <a:ext cx="592922" cy="359015"/>
          </a:xfrm>
          <a:prstGeom prst="ellipse">
            <a:avLst/>
          </a:prstGeom>
          <a:solidFill>
            <a:srgbClr val="7030A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73439" y="1856084"/>
            <a:ext cx="3758274" cy="449932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Воспитатели,  педагоги, учителя</a:t>
            </a:r>
          </a:p>
        </p:txBody>
      </p:sp>
      <p:pic>
        <p:nvPicPr>
          <p:cNvPr id="27" name="Picture 2" descr="https://image.jimcdn.com/app/cms/image/transf/none/path/s44498647b5be4c0b/image/i87674c3ba29a54c6/version/1484736711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5563">
            <a:off x="5025446" y="1146950"/>
            <a:ext cx="4207736" cy="239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5350412" y="243946"/>
            <a:ext cx="3570053" cy="566427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>
              <a:spcBef>
                <a:spcPct val="0"/>
              </a:spcBef>
            </a:pPr>
            <a:r>
              <a:rPr lang="ru-RU" sz="105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«Мы никогда не сможем изменить направление ветра, </a:t>
            </a:r>
            <a:r>
              <a:rPr lang="ru-RU" sz="1050" b="1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но </a:t>
            </a:r>
            <a:r>
              <a:rPr lang="ru-RU" sz="105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в нашей власти поставить нужные паруса» </a:t>
            </a:r>
          </a:p>
          <a:p>
            <a:pPr algn="r">
              <a:spcBef>
                <a:spcPct val="0"/>
              </a:spcBef>
            </a:pPr>
            <a:r>
              <a:rPr lang="ru-RU" sz="1050" b="1" i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Лао</a:t>
            </a:r>
            <a:r>
              <a:rPr lang="ru-RU" sz="105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ru-RU" sz="1050" b="1" i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Цзы</a:t>
            </a:r>
            <a:endParaRPr lang="ru-RU" sz="1050" b="1" i="1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04" y="4733561"/>
            <a:ext cx="2591991" cy="109918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8" name="Скругленный прямоугольник 37"/>
          <p:cNvSpPr/>
          <p:nvPr/>
        </p:nvSpPr>
        <p:spPr>
          <a:xfrm>
            <a:off x="971223" y="2346250"/>
            <a:ext cx="3760009" cy="704984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Родители и иные члены семьи, значимые взрослые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BC9710E1-B976-4EBA-B05F-07130E82057C}"/>
              </a:ext>
            </a:extLst>
          </p:cNvPr>
          <p:cNvSpPr/>
          <p:nvPr/>
        </p:nvSpPr>
        <p:spPr>
          <a:xfrm>
            <a:off x="4872264" y="2502899"/>
            <a:ext cx="604181" cy="359015"/>
          </a:xfrm>
          <a:prstGeom prst="ellipse">
            <a:avLst/>
          </a:prstGeom>
          <a:solidFill>
            <a:srgbClr val="7030A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3409914" y="3101818"/>
            <a:ext cx="2840248" cy="51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325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Кто мы?</a:t>
            </a:r>
            <a:endParaRPr lang="ru-RU" sz="2325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983493" y="3947753"/>
            <a:ext cx="2292363" cy="265239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dirty="0">
                <a:latin typeface="+mn-lt"/>
              </a:rPr>
              <a:t>г. Москва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г. Санкт-Петербург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Республика Башкортостан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Республика </a:t>
            </a:r>
            <a:r>
              <a:rPr lang="ru-RU" b="1" dirty="0" smtClean="0">
                <a:latin typeface="+mn-lt"/>
              </a:rPr>
              <a:t>Дагестан</a:t>
            </a:r>
          </a:p>
          <a:p>
            <a:r>
              <a:rPr lang="ru-RU" b="1" dirty="0" smtClean="0">
                <a:latin typeface="+mn-lt"/>
              </a:rPr>
              <a:t>Республика Карелия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Республика Коми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Республика Марий Эл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Республика Татарстан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Республика Чувашия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Республика Якутия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Красноярский край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Краснодарский край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355096" y="3945105"/>
            <a:ext cx="2003675" cy="2655041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dirty="0">
                <a:latin typeface="+mn-lt"/>
              </a:rPr>
              <a:t>Пермский край </a:t>
            </a:r>
            <a:endParaRPr lang="ru-RU" dirty="0">
              <a:latin typeface="+mn-lt"/>
            </a:endParaRPr>
          </a:p>
          <a:p>
            <a:r>
              <a:rPr lang="ru-RU" b="1" dirty="0" smtClean="0">
                <a:latin typeface="+mn-lt"/>
              </a:rPr>
              <a:t>Белгородская </a:t>
            </a:r>
            <a:r>
              <a:rPr lang="ru-RU" b="1" dirty="0">
                <a:latin typeface="+mn-lt"/>
              </a:rPr>
              <a:t>область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Волгоградская область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Воронежская область</a:t>
            </a:r>
            <a:endParaRPr lang="ru-RU" dirty="0">
              <a:latin typeface="+mn-lt"/>
            </a:endParaRPr>
          </a:p>
          <a:p>
            <a:r>
              <a:rPr lang="ru-RU" b="1" dirty="0" smtClean="0">
                <a:latin typeface="+mn-lt"/>
              </a:rPr>
              <a:t>Иркутская </a:t>
            </a:r>
            <a:r>
              <a:rPr lang="ru-RU" b="1" dirty="0">
                <a:latin typeface="+mn-lt"/>
              </a:rPr>
              <a:t>область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Калужская область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Кемеровская область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Костромская область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Курская область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Ленинградская область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Московская область </a:t>
            </a:r>
            <a:endParaRPr lang="ru-RU" dirty="0">
              <a:latin typeface="+mn-lt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438011" y="3966161"/>
            <a:ext cx="3499662" cy="2633986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dirty="0">
                <a:latin typeface="+mn-lt"/>
              </a:rPr>
              <a:t>Мурманская область</a:t>
            </a:r>
            <a:endParaRPr lang="ru-RU" dirty="0">
              <a:latin typeface="+mn-lt"/>
            </a:endParaRPr>
          </a:p>
          <a:p>
            <a:r>
              <a:rPr lang="ru-RU" b="1" dirty="0" smtClean="0">
                <a:latin typeface="+mn-lt"/>
              </a:rPr>
              <a:t>Новосибирская </a:t>
            </a:r>
            <a:r>
              <a:rPr lang="ru-RU" b="1" dirty="0">
                <a:latin typeface="+mn-lt"/>
              </a:rPr>
              <a:t>область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Омская область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Оренбургская область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Ростовская область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Саратовская область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Свердловская область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Челябинская область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Ярославская область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Ханты-Мансийский автономный округ </a:t>
            </a:r>
            <a:endParaRPr lang="ru-RU" dirty="0">
              <a:latin typeface="+mn-lt"/>
            </a:endParaRPr>
          </a:p>
          <a:p>
            <a:r>
              <a:rPr lang="ru-RU" b="1" dirty="0">
                <a:latin typeface="+mn-lt"/>
              </a:rPr>
              <a:t>Ямало-Ненецкий </a:t>
            </a:r>
            <a:r>
              <a:rPr lang="ru-RU" b="1" dirty="0" smtClean="0">
                <a:latin typeface="+mn-lt"/>
              </a:rPr>
              <a:t>автономный округ</a:t>
            </a:r>
            <a:endParaRPr lang="ru-RU" b="1" kern="0" dirty="0">
              <a:solidFill>
                <a:srgbClr val="990033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44287" y="243946"/>
            <a:ext cx="3570053" cy="566427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«Мы никогда не сможем изменить направление ветра, </a:t>
            </a:r>
            <a:r>
              <a:rPr lang="ru-RU" sz="1000" b="1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но </a:t>
            </a: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в нашей власти поставить нужные паруса» </a:t>
            </a:r>
          </a:p>
          <a:p>
            <a:pPr algn="r">
              <a:spcBef>
                <a:spcPct val="0"/>
              </a:spcBef>
            </a:pPr>
            <a:r>
              <a:rPr lang="ru-RU" sz="1000" b="1" i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Лао</a:t>
            </a: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ru-RU" sz="1000" b="1" i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Цзы</a:t>
            </a:r>
            <a:endParaRPr lang="ru-RU" sz="1000" b="1" i="1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4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891140" y="2559656"/>
            <a:ext cx="2648886" cy="2187630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Скругленный прямоугольник 18"/>
          <p:cNvSpPr/>
          <p:nvPr/>
        </p:nvSpPr>
        <p:spPr>
          <a:xfrm>
            <a:off x="6211530" y="4293097"/>
            <a:ext cx="2656132" cy="2290550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6231832" y="4553690"/>
            <a:ext cx="25912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b="1" i="1" dirty="0"/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384013" y="2762080"/>
            <a:ext cx="2565326" cy="127748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40005" rIns="80010" bIns="40005" spcCol="1270" anchor="ctr"/>
          <a:lstStyle/>
          <a:p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98903" y="3119090"/>
            <a:ext cx="2632929" cy="3118222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1666676" y="881080"/>
            <a:ext cx="6102350" cy="98561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800" b="1" dirty="0"/>
              <a:t>ЦЕЛЬ ИННОВАЦИОННОЙ ДЕЯТЕЛЬНОСТИ :</a:t>
            </a:r>
            <a:br>
              <a:rPr lang="ru-RU" sz="1800" b="1" dirty="0"/>
            </a:br>
            <a:r>
              <a:rPr lang="ru-RU" sz="1200" b="1" i="1" dirty="0">
                <a:cs typeface="Times New Roman" panose="02020603050405020304" pitchFamily="18" charset="0"/>
              </a:rPr>
              <a:t>создание единого </a:t>
            </a:r>
            <a:r>
              <a:rPr lang="az-Cyrl-AZ" sz="1200" b="1" i="1" dirty="0">
                <a:cs typeface="Times New Roman" panose="02020603050405020304" pitchFamily="18" charset="0"/>
              </a:rPr>
              <a:t>воспитательно-</a:t>
            </a:r>
            <a:r>
              <a:rPr lang="ru-RU" sz="1200" b="1" i="1" dirty="0">
                <a:cs typeface="Times New Roman" panose="02020603050405020304" pitchFamily="18" charset="0"/>
              </a:rPr>
              <a:t>образовательного пространства, включающего </a:t>
            </a:r>
            <a:r>
              <a:rPr lang="az-Cyrl-AZ" sz="1200" b="1" i="1" dirty="0">
                <a:cs typeface="Times New Roman" panose="02020603050405020304" pitchFamily="18" charset="0"/>
              </a:rPr>
              <a:t>семью, детский сад, школу и социум, </a:t>
            </a:r>
            <a:r>
              <a:rPr lang="ru-RU" sz="1200" b="1" i="1" dirty="0">
                <a:cs typeface="Times New Roman" panose="02020603050405020304" pitchFamily="18" charset="0"/>
              </a:rPr>
              <a:t>как равноправных партнеров</a:t>
            </a:r>
            <a:endParaRPr lang="az-Cyrl-AZ" sz="1200" b="1" i="1" dirty="0">
              <a:cs typeface="Times New Roman" panose="02020603050405020304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102822" y="2697232"/>
            <a:ext cx="2300873" cy="204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b="1" dirty="0" smtClean="0">
                <a:latin typeface="+mn-lt"/>
              </a:rPr>
              <a:t>Выявление тенденций и особенностей развития </a:t>
            </a:r>
            <a:r>
              <a:rPr lang="ru-RU" sz="1600" b="1" dirty="0">
                <a:latin typeface="+mn-lt"/>
              </a:rPr>
              <a:t>современных форм взаимодействия и коммуникации </a:t>
            </a:r>
            <a:r>
              <a:rPr lang="az-Cyrl-AZ" sz="1600" b="1" dirty="0">
                <a:latin typeface="+mn-lt"/>
              </a:rPr>
              <a:t>семьи, детского </a:t>
            </a:r>
            <a:r>
              <a:rPr lang="az-Cyrl-AZ" sz="1600" b="1" dirty="0" smtClean="0">
                <a:latin typeface="+mn-lt"/>
              </a:rPr>
              <a:t>сада, школы </a:t>
            </a:r>
            <a:r>
              <a:rPr lang="ru-RU" sz="1600" b="1" dirty="0">
                <a:latin typeface="+mn-lt"/>
              </a:rPr>
              <a:t>и с</a:t>
            </a:r>
            <a:r>
              <a:rPr lang="az-Cyrl-AZ" sz="1600" b="1" dirty="0">
                <a:latin typeface="+mn-lt"/>
              </a:rPr>
              <a:t>оциума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 smtClean="0">
                <a:latin typeface="+mn-lt"/>
              </a:rPr>
              <a:t>к жизни в социуме . </a:t>
            </a:r>
            <a:endParaRPr lang="ru-RU" sz="1600" b="1" dirty="0">
              <a:latin typeface="+mn-lt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3403695" y="3653471"/>
            <a:ext cx="2795380" cy="11852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500" b="1" dirty="0">
                <a:latin typeface="+mn-lt"/>
              </a:rPr>
              <a:t>.</a:t>
            </a: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3724390" y="3212976"/>
            <a:ext cx="2404936" cy="23762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Установление со стороны педагогического </a:t>
            </a:r>
            <a:r>
              <a:rPr lang="ru-RU" sz="1600" b="1" dirty="0" smtClean="0"/>
              <a:t>коллектива ДОО  доверительных </a:t>
            </a:r>
            <a:r>
              <a:rPr lang="ru-RU" sz="1600" b="1" dirty="0"/>
              <a:t>отношений </a:t>
            </a:r>
            <a:r>
              <a:rPr lang="ru-RU" sz="1600" b="1" dirty="0" smtClean="0"/>
              <a:t>с </a:t>
            </a:r>
            <a:r>
              <a:rPr lang="ru-RU" sz="1600" b="1" dirty="0"/>
              <a:t>семьями воспитанников, представителями начальной ступени образования и внешними представителями социума.</a:t>
            </a: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6424495" y="4314536"/>
            <a:ext cx="2257806" cy="19305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Создание первичными социальными институтами: семьей и детским садом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благоприятных условий для подготовки дошкольников к переходу на вторую ступень образования.</a:t>
            </a:r>
            <a:endParaRPr lang="ru-RU" sz="1600" b="1" dirty="0"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34744" y="274026"/>
            <a:ext cx="2532918" cy="526823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«Уже сегодня делайте то, </a:t>
            </a:r>
            <a:endParaRPr lang="ru-RU" sz="1000" b="1" i="1" dirty="0" smtClean="0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</a:pPr>
            <a:r>
              <a:rPr lang="ru-RU" sz="1000" b="1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о </a:t>
            </a: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чем другие </a:t>
            </a:r>
            <a:r>
              <a:rPr lang="ru-RU" sz="1000" b="1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будут </a:t>
            </a: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думать </a:t>
            </a:r>
            <a:r>
              <a:rPr lang="ru-RU" sz="1000" b="1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завтра» 	Уинстон Черчилль</a:t>
            </a:r>
            <a:endParaRPr lang="ru-RU" sz="1000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2263138" y="1891967"/>
            <a:ext cx="4737099" cy="301172"/>
          </a:xfrm>
          <a:prstGeom prst="roundRect">
            <a:avLst>
              <a:gd name="adj" fmla="val 4169"/>
            </a:avLst>
          </a:prstGeom>
          <a:gradFill rotWithShape="1">
            <a:gsLst>
              <a:gs pos="0">
                <a:srgbClr val="9F7F40"/>
              </a:gs>
              <a:gs pos="100000">
                <a:srgbClr val="FFCC66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0000" rIns="27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 А П Р А В Л Е Н И Я</a:t>
            </a:r>
          </a:p>
        </p:txBody>
      </p:sp>
      <p:pic>
        <p:nvPicPr>
          <p:cNvPr id="18" name="Picture 7" descr="C:\Users\Supervisor\Pictures\стрелок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17" y="5172668"/>
            <a:ext cx="1492130" cy="141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497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9000">
        <p15:prstTrans prst="pageCurlDouble"/>
      </p:transition>
    </mc:Choice>
    <mc:Fallback xmlns="">
      <p:transition spd="slow" advTm="5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4"/>
          <p:cNvSpPr>
            <a:spLocks noChangeArrowheads="1"/>
          </p:cNvSpPr>
          <p:nvPr/>
        </p:nvSpPr>
        <p:spPr bwMode="ltGray">
          <a:xfrm>
            <a:off x="923764" y="3507014"/>
            <a:ext cx="7880029" cy="1111919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26275"/>
                  <a:invGamma/>
                  <a:alpha val="89999"/>
                </a:schemeClr>
              </a:gs>
              <a:gs pos="50000">
                <a:schemeClr val="accent1">
                  <a:alpha val="45000"/>
                </a:schemeClr>
              </a:gs>
              <a:gs pos="100000">
                <a:schemeClr val="accent1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050">
              <a:latin typeface="Arial" charset="0"/>
            </a:endParaRPr>
          </a:p>
        </p:txBody>
      </p:sp>
      <p:pic>
        <p:nvPicPr>
          <p:cNvPr id="58371" name="Picture 18" descr="circuler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143699" y="1234896"/>
            <a:ext cx="3207917" cy="7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2" name="Group 21"/>
          <p:cNvGrpSpPr>
            <a:grpSpLocks/>
          </p:cNvGrpSpPr>
          <p:nvPr/>
        </p:nvGrpSpPr>
        <p:grpSpPr bwMode="auto">
          <a:xfrm rot="-1297425" flipH="1" flipV="1">
            <a:off x="5910264" y="3604022"/>
            <a:ext cx="970360" cy="232172"/>
            <a:chOff x="2532" y="1051"/>
            <a:chExt cx="893" cy="246"/>
          </a:xfrm>
        </p:grpSpPr>
        <p:grpSp>
          <p:nvGrpSpPr>
            <p:cNvPr id="58392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58398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99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400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401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393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8394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95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96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97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58373" name="Picture 34" descr="circule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14768" y="1322577"/>
            <a:ext cx="2782758" cy="64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4" name="Group 37"/>
          <p:cNvGrpSpPr>
            <a:grpSpLocks/>
          </p:cNvGrpSpPr>
          <p:nvPr/>
        </p:nvGrpSpPr>
        <p:grpSpPr bwMode="auto">
          <a:xfrm rot="-1297425" flipH="1" flipV="1">
            <a:off x="3211116" y="3109914"/>
            <a:ext cx="970359" cy="232172"/>
            <a:chOff x="2532" y="1051"/>
            <a:chExt cx="893" cy="246"/>
          </a:xfrm>
        </p:grpSpPr>
        <p:grpSp>
          <p:nvGrpSpPr>
            <p:cNvPr id="58382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58388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89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90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91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383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8384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85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86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8387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sz="135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2" name="Rectangle 50"/>
          <p:cNvSpPr>
            <a:spLocks noChangeArrowheads="1"/>
          </p:cNvSpPr>
          <p:nvPr/>
        </p:nvSpPr>
        <p:spPr bwMode="black">
          <a:xfrm>
            <a:off x="1763688" y="3488635"/>
            <a:ext cx="5976664" cy="1046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Гипотеза исследования</a:t>
            </a:r>
          </a:p>
          <a:p>
            <a:pPr algn="ctr">
              <a:spcBef>
                <a:spcPts val="0"/>
              </a:spcBef>
            </a:pPr>
            <a:r>
              <a:rPr lang="ru-RU" b="1" i="1" dirty="0">
                <a:latin typeface="+mn-lt"/>
                <a:cs typeface="Times New Roman" panose="02020603050405020304" pitchFamily="18" charset="0"/>
              </a:rPr>
              <a:t>Создание единого </a:t>
            </a:r>
            <a:r>
              <a:rPr lang="az-Cyrl-AZ" b="1" i="1" dirty="0">
                <a:latin typeface="+mn-lt"/>
                <a:cs typeface="Times New Roman" panose="02020603050405020304" pitchFamily="18" charset="0"/>
              </a:rPr>
              <a:t>воспитательно-</a:t>
            </a:r>
            <a:r>
              <a:rPr lang="ru-RU" b="1" i="1" dirty="0">
                <a:latin typeface="+mn-lt"/>
                <a:cs typeface="Times New Roman" panose="02020603050405020304" pitchFamily="18" charset="0"/>
              </a:rPr>
              <a:t>образовательного пространства, </a:t>
            </a:r>
            <a:r>
              <a:rPr lang="ru-RU" b="1" i="1" dirty="0" smtClean="0">
                <a:latin typeface="+mn-lt"/>
                <a:cs typeface="Times New Roman" panose="02020603050405020304" pitchFamily="18" charset="0"/>
              </a:rPr>
              <a:t>включающего </a:t>
            </a:r>
            <a:r>
              <a:rPr lang="az-Cyrl-AZ" b="1" i="1" dirty="0">
                <a:latin typeface="+mn-lt"/>
                <a:cs typeface="Times New Roman" panose="02020603050405020304" pitchFamily="18" charset="0"/>
              </a:rPr>
              <a:t>семью, детский </a:t>
            </a:r>
            <a:r>
              <a:rPr lang="az-Cyrl-AZ" b="1" i="1" dirty="0" smtClean="0">
                <a:latin typeface="+mn-lt"/>
                <a:cs typeface="Times New Roman" panose="02020603050405020304" pitchFamily="18" charset="0"/>
              </a:rPr>
              <a:t>сад, школу </a:t>
            </a:r>
            <a:r>
              <a:rPr lang="az-Cyrl-AZ" b="1" i="1" dirty="0">
                <a:latin typeface="+mn-lt"/>
                <a:cs typeface="Times New Roman" panose="02020603050405020304" pitchFamily="18" charset="0"/>
              </a:rPr>
              <a:t>и социум, </a:t>
            </a:r>
            <a:r>
              <a:rPr lang="ru-RU" b="1" i="1" dirty="0">
                <a:latin typeface="+mn-lt"/>
                <a:cs typeface="Times New Roman" panose="02020603050405020304" pitchFamily="18" charset="0"/>
              </a:rPr>
              <a:t>как равноправных </a:t>
            </a:r>
            <a:r>
              <a:rPr lang="ru-RU" b="1" i="1" dirty="0" smtClean="0">
                <a:latin typeface="+mn-lt"/>
                <a:cs typeface="Times New Roman" panose="02020603050405020304" pitchFamily="18" charset="0"/>
              </a:rPr>
              <a:t>составляющих, будет </a:t>
            </a:r>
            <a:r>
              <a:rPr lang="ru-RU" b="1" i="1" dirty="0">
                <a:latin typeface="+mn-lt"/>
                <a:cs typeface="Times New Roman" panose="02020603050405020304" pitchFamily="18" charset="0"/>
              </a:rPr>
              <a:t>эффективным при следующих условиях:</a:t>
            </a:r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>
          <a:xfrm>
            <a:off x="1107494" y="2009697"/>
            <a:ext cx="3271570" cy="1237062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6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Взаимодействие </a:t>
            </a:r>
            <a:r>
              <a:rPr lang="az-Cyrl-AZ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семьи, </a:t>
            </a:r>
          </a:p>
          <a:p>
            <a:pPr algn="ctr">
              <a:spcBef>
                <a:spcPts val="0"/>
              </a:spcBef>
            </a:pPr>
            <a:r>
              <a:rPr lang="az-Cyrl-AZ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детского </a:t>
            </a:r>
            <a:r>
              <a:rPr lang="az-Cyrl-AZ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сада, школы </a:t>
            </a:r>
            <a:r>
              <a:rPr lang="ru-RU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с</a:t>
            </a:r>
            <a:r>
              <a:rPr lang="az-Cyrl-AZ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оциума </a:t>
            </a:r>
            <a:endParaRPr lang="az-Cyrl-AZ" sz="15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az-Cyrl-AZ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создании единого </a:t>
            </a:r>
            <a:r>
              <a:rPr lang="az-Cyrl-AZ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воспитательно-</a:t>
            </a:r>
            <a:r>
              <a:rPr lang="ru-RU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образовательного пространства</a:t>
            </a:r>
            <a:endParaRPr lang="ru-RU" sz="15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ectangle 50"/>
          <p:cNvSpPr>
            <a:spLocks noChangeArrowheads="1"/>
          </p:cNvSpPr>
          <p:nvPr/>
        </p:nvSpPr>
        <p:spPr bwMode="black">
          <a:xfrm>
            <a:off x="1501613" y="1416832"/>
            <a:ext cx="26595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algn="ctr"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Объект исследования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1" name="Rectangle 50"/>
          <p:cNvSpPr>
            <a:spLocks noChangeArrowheads="1"/>
          </p:cNvSpPr>
          <p:nvPr/>
        </p:nvSpPr>
        <p:spPr bwMode="black">
          <a:xfrm>
            <a:off x="5423479" y="1156890"/>
            <a:ext cx="292813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algn="ctr">
              <a:defRPr/>
            </a:pPr>
            <a:endParaRPr lang="ru-RU" sz="1800" b="1" dirty="0" smtClean="0">
              <a:solidFill>
                <a:srgbClr val="FF0000"/>
              </a:solidFill>
              <a:latin typeface="+mn-lt"/>
            </a:endParaRPr>
          </a:p>
          <a:p>
            <a:pPr marL="257175" indent="-257175" algn="ctr"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Предмет исследования</a:t>
            </a:r>
            <a:r>
              <a:rPr lang="az-Cyrl-AZ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Calibri" panose="020F0502020204030204" pitchFamily="34" charset="0"/>
              </a:rPr>
              <a:t> 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Calibri" panose="020F0502020204030204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2718568" y="4711047"/>
            <a:ext cx="6115125" cy="727294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6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1200" dirty="0"/>
              <a:t>-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учёт социального запроса (интересов, особенностей семьи), социального заказа (социума), готовности педагогического коллектива </a:t>
            </a:r>
            <a:r>
              <a:rPr lang="az-Cyrl-A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содержательному взаимодействию</a:t>
            </a:r>
            <a:r>
              <a:rPr lang="az-Cyrl-AZ" sz="1200" b="1" dirty="0">
                <a:solidFill>
                  <a:srgbClr val="002060"/>
                </a:solidFill>
              </a:rPr>
              <a:t>.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599292" y="2001151"/>
            <a:ext cx="4285445" cy="1241712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6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z-Cyrl-AZ" sz="1500" b="1" dirty="0">
                <a:solidFill>
                  <a:srgbClr val="002060"/>
                </a:solidFill>
                <a:ea typeface="SimSun" panose="02010600030101010101" pitchFamily="2" charset="-122"/>
              </a:rPr>
              <a:t>П</a:t>
            </a:r>
            <a:r>
              <a:rPr lang="ru-RU" sz="1500" b="1" dirty="0" err="1">
                <a:solidFill>
                  <a:srgbClr val="002060"/>
                </a:solidFill>
                <a:ea typeface="SimSun" panose="02010600030101010101" pitchFamily="2" charset="-122"/>
              </a:rPr>
              <a:t>едагогические</a:t>
            </a:r>
            <a:r>
              <a:rPr lang="ru-RU" sz="1500" b="1" dirty="0">
                <a:solidFill>
                  <a:srgbClr val="002060"/>
                </a:solidFill>
                <a:ea typeface="SimSun" panose="02010600030101010101" pitchFamily="2" charset="-122"/>
              </a:rPr>
              <a:t> условия 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  <a:ea typeface="SimSun" panose="02010600030101010101" pitchFamily="2" charset="-122"/>
              </a:rPr>
              <a:t>использования современных форм взаимодействия </a:t>
            </a:r>
            <a:r>
              <a:rPr lang="az-Cyrl-AZ" sz="1500" b="1" dirty="0">
                <a:solidFill>
                  <a:srgbClr val="002060"/>
                </a:solidFill>
                <a:ea typeface="SimSun" panose="02010600030101010101" pitchFamily="2" charset="-122"/>
              </a:rPr>
              <a:t>семьи, детского </a:t>
            </a:r>
            <a:r>
              <a:rPr lang="az-Cyrl-AZ" sz="1500" b="1" dirty="0" smtClean="0">
                <a:solidFill>
                  <a:srgbClr val="002060"/>
                </a:solidFill>
                <a:ea typeface="SimSun" panose="02010600030101010101" pitchFamily="2" charset="-122"/>
              </a:rPr>
              <a:t>сада, школы </a:t>
            </a:r>
            <a:r>
              <a:rPr lang="ru-RU" sz="1500" b="1" dirty="0">
                <a:solidFill>
                  <a:srgbClr val="002060"/>
                </a:solidFill>
                <a:ea typeface="SimSun" panose="02010600030101010101" pitchFamily="2" charset="-122"/>
              </a:rPr>
              <a:t>и с</a:t>
            </a:r>
            <a:r>
              <a:rPr lang="az-Cyrl-AZ" sz="1500" b="1" dirty="0">
                <a:solidFill>
                  <a:srgbClr val="002060"/>
                </a:solidFill>
                <a:ea typeface="SimSun" panose="02010600030101010101" pitchFamily="2" charset="-122"/>
              </a:rPr>
              <a:t>оциума в </a:t>
            </a:r>
            <a:r>
              <a:rPr lang="ru-RU" sz="1500" b="1" dirty="0">
                <a:solidFill>
                  <a:srgbClr val="002060"/>
                </a:solidFill>
                <a:ea typeface="SimSun" panose="02010600030101010101" pitchFamily="2" charset="-122"/>
              </a:rPr>
              <a:t>процессе создания единого </a:t>
            </a:r>
            <a:r>
              <a:rPr lang="az-Cyrl-AZ" sz="1500" b="1" dirty="0">
                <a:solidFill>
                  <a:srgbClr val="002060"/>
                </a:solidFill>
                <a:ea typeface="SimSun" panose="02010600030101010101" pitchFamily="2" charset="-122"/>
              </a:rPr>
              <a:t>воспитательно-</a:t>
            </a:r>
            <a:r>
              <a:rPr lang="ru-RU" sz="1500" b="1" dirty="0">
                <a:solidFill>
                  <a:srgbClr val="002060"/>
                </a:solidFill>
                <a:ea typeface="SimSun" panose="02010600030101010101" pitchFamily="2" charset="-122"/>
              </a:rPr>
              <a:t>образовательного пространства</a:t>
            </a: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2123728" y="5436875"/>
            <a:ext cx="6709965" cy="483293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6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1200" dirty="0"/>
              <a:t>-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вариативных (традиционных, нетрадиционных, инновационных) и гибких (адресных и индивидуальных) форм сотрудничества с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родителями.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123727" y="5960567"/>
            <a:ext cx="6709965" cy="484658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6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1200" dirty="0"/>
              <a:t>-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современных средств коммуникации между субъектами взаимоотношений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923765" y="254612"/>
            <a:ext cx="7880029" cy="947776"/>
            <a:chOff x="-379919" y="421725"/>
            <a:chExt cx="4446171" cy="19253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-379919" y="445554"/>
              <a:ext cx="4446171" cy="174420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156107" y="421725"/>
              <a:ext cx="3682370" cy="19253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algn="ctr" defTabSz="933450">
                <a:spcAft>
                  <a:spcPts val="0"/>
                </a:spcAft>
              </a:pPr>
              <a:endParaRPr lang="ru-RU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07494" y="135451"/>
            <a:ext cx="73355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Цель исследования:</a:t>
            </a:r>
            <a:b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ru-RU" sz="1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Создание единого </a:t>
            </a:r>
            <a:r>
              <a:rPr lang="az-Cyrl-AZ" sz="1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воспитательно-</a:t>
            </a:r>
            <a:r>
              <a:rPr lang="ru-RU" sz="1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образовательного пространства</a:t>
            </a:r>
            <a:r>
              <a:rPr lang="ru-RU" sz="15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, включающего </a:t>
            </a:r>
            <a:r>
              <a:rPr lang="az-Cyrl-AZ" sz="15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семью, детский </a:t>
            </a:r>
            <a:r>
              <a:rPr lang="az-Cyrl-AZ" sz="15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сад, школу </a:t>
            </a:r>
            <a:r>
              <a:rPr lang="az-Cyrl-AZ" sz="15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и социум, </a:t>
            </a:r>
            <a:r>
              <a:rPr lang="ru-RU" sz="15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как равноправных </a:t>
            </a:r>
            <a:r>
              <a:rPr lang="ru-RU" sz="15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партнеров</a:t>
            </a:r>
            <a:r>
              <a:rPr lang="az-Cyrl-AZ" sz="15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1" name="Рисунок 40" descr="3D человек с огромным клеща и большой палец вверх. Предоставляемые в высоком разрешении на белом фоне диффузной тени. Фотографи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3" y="4472627"/>
            <a:ext cx="1928495" cy="192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76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25753790"/>
              </p:ext>
            </p:extLst>
          </p:nvPr>
        </p:nvGraphicFramePr>
        <p:xfrm>
          <a:off x="889690" y="1832411"/>
          <a:ext cx="7955160" cy="462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831172" y="1298948"/>
            <a:ext cx="5829300" cy="4828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>
                  <a:gamma/>
                  <a:shade val="46275"/>
                  <a:invGamma/>
                </a:srgbClr>
              </a:gs>
              <a:gs pos="5000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Задачи, которые предполагается решить</a:t>
            </a:r>
            <a:endParaRPr lang="ru-RU" sz="2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309673" y="409736"/>
            <a:ext cx="5046615" cy="90538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40005" rIns="80010" bIns="40005" numCol="1" spcCol="1270" anchor="ctr" anchorCtr="0">
            <a:noAutofit/>
          </a:bodyPr>
          <a:lstStyle/>
          <a:p>
            <a:pPr algn="ctr" defTabSz="933450">
              <a:spcAft>
                <a:spcPts val="0"/>
              </a:spcAft>
            </a:pPr>
            <a:endParaRPr lang="ru-RU" sz="21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Содержимое 3" descr="poisk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7624" y="262656"/>
            <a:ext cx="1102910" cy="103705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652120" y="305180"/>
            <a:ext cx="3261719" cy="526823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spcAft>
                <a:spcPts val="0"/>
              </a:spcAft>
              <a:tabLst>
                <a:tab pos="4410710" algn="l"/>
              </a:tabLst>
            </a:pPr>
            <a:r>
              <a:rPr lang="ru-RU" sz="1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Когда вам покажется, что цель недостижима, не изменяйте цель — изменяйте свой план действий.</a:t>
            </a:r>
            <a:endParaRPr lang="ru-RU" sz="1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1960" algn="r">
              <a:spcAft>
                <a:spcPts val="0"/>
              </a:spcAft>
              <a:tabLst>
                <a:tab pos="4410710" algn="l"/>
              </a:tabLst>
            </a:pPr>
            <a:r>
              <a:rPr lang="ru-RU" sz="1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Конфуций</a:t>
            </a:r>
            <a:endParaRPr lang="ru-RU" sz="1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12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090383" y="2959948"/>
            <a:ext cx="6739467" cy="4963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</a:rPr>
              <a:t>Недостаточные знания педагогов в области </a:t>
            </a:r>
            <a:r>
              <a:rPr lang="ru-RU" sz="1200" b="1" dirty="0" smtClean="0">
                <a:solidFill>
                  <a:srgbClr val="002060"/>
                </a:solidFill>
              </a:rPr>
              <a:t>взаимодействия </a:t>
            </a:r>
            <a:r>
              <a:rPr lang="ru-RU" sz="1200" b="1" dirty="0">
                <a:solidFill>
                  <a:srgbClr val="002060"/>
                </a:solidFill>
              </a:rPr>
              <a:t>с родителями; </a:t>
            </a:r>
          </a:p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</a:rPr>
              <a:t>неэффективное использование психолого-педагогических методов и приемов в работе с </a:t>
            </a:r>
            <a:r>
              <a:rPr lang="ru-RU" sz="1200" b="1" dirty="0" smtClean="0">
                <a:solidFill>
                  <a:srgbClr val="002060"/>
                </a:solidFill>
              </a:rPr>
              <a:t>семьёй. </a:t>
            </a:r>
            <a:endParaRPr lang="ru-RU" sz="1200" b="1" i="1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32042" y="2369697"/>
            <a:ext cx="6420278" cy="5064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FFFF00"/>
                </a:solidFill>
              </a:rPr>
              <a:t>Вовлечение родителей в воспитательный и образовательный процесс. </a:t>
            </a:r>
          </a:p>
          <a:p>
            <a:pPr>
              <a:defRPr/>
            </a:pPr>
            <a:r>
              <a:rPr lang="ru-RU" sz="1200" b="1" dirty="0">
                <a:solidFill>
                  <a:srgbClr val="FFFF00"/>
                </a:solidFill>
              </a:rPr>
              <a:t>Психологическая неготовность </a:t>
            </a:r>
            <a:r>
              <a:rPr lang="ru-RU" sz="1200" b="1" dirty="0" smtClean="0">
                <a:solidFill>
                  <a:srgbClr val="FFFF00"/>
                </a:solidFill>
              </a:rPr>
              <a:t>родителей и социального окружения ребенка к </a:t>
            </a:r>
            <a:r>
              <a:rPr lang="ru-RU" sz="1200" b="1" dirty="0">
                <a:solidFill>
                  <a:srgbClr val="FFFF00"/>
                </a:solidFill>
              </a:rPr>
              <a:t>его обучению в школе.</a:t>
            </a:r>
            <a:endParaRPr lang="ru-RU" sz="12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99510" y="1789006"/>
            <a:ext cx="6739468" cy="4696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050" b="1" dirty="0">
              <a:solidFill>
                <a:srgbClr val="7030A0"/>
              </a:solidFill>
            </a:endParaRPr>
          </a:p>
          <a:p>
            <a:endParaRPr lang="ru-RU" sz="1200" b="1" dirty="0" smtClean="0">
              <a:solidFill>
                <a:srgbClr val="7030A0"/>
              </a:solidFill>
            </a:endParaRPr>
          </a:p>
          <a:p>
            <a:r>
              <a:rPr lang="ru-RU" sz="1200" b="1" dirty="0" smtClean="0">
                <a:solidFill>
                  <a:srgbClr val="7030A0"/>
                </a:solidFill>
              </a:rPr>
              <a:t>Сложное </a:t>
            </a:r>
            <a:r>
              <a:rPr lang="ru-RU" sz="1200" b="1" dirty="0">
                <a:solidFill>
                  <a:srgbClr val="7030A0"/>
                </a:solidFill>
              </a:rPr>
              <a:t>отношение части педагогов к проблеме </a:t>
            </a:r>
            <a:r>
              <a:rPr lang="ru-RU" sz="1200" b="1" dirty="0" smtClean="0">
                <a:solidFill>
                  <a:srgbClr val="7030A0"/>
                </a:solidFill>
              </a:rPr>
              <a:t>взаимодействия </a:t>
            </a:r>
            <a:r>
              <a:rPr lang="ru-RU" sz="1200" b="1" dirty="0">
                <a:solidFill>
                  <a:srgbClr val="7030A0"/>
                </a:solidFill>
              </a:rPr>
              <a:t>с семьями воспитанников</a:t>
            </a:r>
            <a:r>
              <a:rPr lang="ru-RU" sz="12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1200" b="1" dirty="0">
                <a:solidFill>
                  <a:srgbClr val="7030A0"/>
                </a:solidFill>
              </a:rPr>
              <a:t>Поиск новых форм взаимодействия с современной семьей.</a:t>
            </a:r>
          </a:p>
          <a:p>
            <a:r>
              <a:rPr lang="ru-RU" sz="1200" b="1" dirty="0" smtClean="0">
                <a:solidFill>
                  <a:srgbClr val="7030A0"/>
                </a:solidFill>
              </a:rPr>
              <a:t> </a:t>
            </a:r>
            <a:endParaRPr lang="ru-RU" sz="1200" b="1" i="1" dirty="0">
              <a:solidFill>
                <a:srgbClr val="7030A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endParaRPr lang="ru-RU" sz="105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93709" y="4918174"/>
            <a:ext cx="6130058" cy="7701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 smtClean="0">
                <a:solidFill>
                  <a:srgbClr val="FFFF00"/>
                </a:solidFill>
              </a:rPr>
              <a:t>Трудности в организации системы </a:t>
            </a:r>
            <a:r>
              <a:rPr lang="ru-RU" sz="1200" b="1" dirty="0">
                <a:solidFill>
                  <a:srgbClr val="FFFF00"/>
                </a:solidFill>
              </a:rPr>
              <a:t>работы </a:t>
            </a:r>
            <a:r>
              <a:rPr lang="ru-RU" sz="1200" b="1" dirty="0" smtClean="0">
                <a:solidFill>
                  <a:srgbClr val="FFFF00"/>
                </a:solidFill>
              </a:rPr>
              <a:t>в детском саду по </a:t>
            </a:r>
            <a:r>
              <a:rPr lang="ru-RU" sz="1200" b="1" dirty="0">
                <a:solidFill>
                  <a:srgbClr val="FFFF00"/>
                </a:solidFill>
              </a:rPr>
              <a:t>обеспечению социально-культурной и языковой адаптации детей </a:t>
            </a:r>
            <a:r>
              <a:rPr lang="ru-RU" sz="1200" b="1" dirty="0" smtClean="0">
                <a:solidFill>
                  <a:srgbClr val="FFFF00"/>
                </a:solidFill>
              </a:rPr>
              <a:t>мигрантов и реализации</a:t>
            </a:r>
            <a:r>
              <a:rPr lang="ru-RU" sz="1200" b="1" dirty="0" smtClean="0">
                <a:solidFill>
                  <a:srgbClr val="FFFF00"/>
                </a:solidFill>
                <a:cs typeface="Calibri" panose="020F0502020204030204" pitchFamily="34" charset="0"/>
              </a:rPr>
              <a:t> индивидуального </a:t>
            </a:r>
            <a:r>
              <a:rPr lang="ru-RU" sz="1200" b="1" dirty="0">
                <a:solidFill>
                  <a:srgbClr val="FFFF00"/>
                </a:solidFill>
                <a:cs typeface="Calibri" panose="020F0502020204030204" pitchFamily="34" charset="0"/>
              </a:rPr>
              <a:t>подхода</a:t>
            </a:r>
            <a:endParaRPr lang="ru-RU" sz="1200" dirty="0">
              <a:solidFill>
                <a:srgbClr val="FFFF00"/>
              </a:solidFill>
              <a:cs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5831025"/>
            <a:ext cx="5222905" cy="5441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200" b="1" dirty="0">
                <a:solidFill>
                  <a:srgbClr val="7030A0"/>
                </a:solidFill>
              </a:rPr>
              <a:t>Пассивность </a:t>
            </a:r>
            <a:r>
              <a:rPr lang="ru-RU" sz="1200" b="1" dirty="0" smtClean="0">
                <a:solidFill>
                  <a:srgbClr val="7030A0"/>
                </a:solidFill>
              </a:rPr>
              <a:t>родителей по отношению к </a:t>
            </a:r>
            <a:r>
              <a:rPr lang="ru-RU" sz="1200" b="1" dirty="0">
                <a:solidFill>
                  <a:srgbClr val="7030A0"/>
                </a:solidFill>
              </a:rPr>
              <a:t>своему ребенку. </a:t>
            </a:r>
          </a:p>
          <a:p>
            <a:pPr algn="just"/>
            <a:r>
              <a:rPr lang="ru-RU" sz="1200" b="1" dirty="0">
                <a:solidFill>
                  <a:srgbClr val="7030A0"/>
                </a:solidFill>
              </a:rPr>
              <a:t>Замена </a:t>
            </a:r>
            <a:r>
              <a:rPr lang="ru-RU" sz="1200" b="1" dirty="0" smtClean="0">
                <a:solidFill>
                  <a:srgbClr val="7030A0"/>
                </a:solidFill>
              </a:rPr>
              <a:t>родительского внимания </a:t>
            </a:r>
            <a:r>
              <a:rPr lang="ru-RU" sz="1200" b="1" dirty="0">
                <a:solidFill>
                  <a:srgbClr val="7030A0"/>
                </a:solidFill>
              </a:rPr>
              <a:t>гаджетами, кружковой деятельностью.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964035" y="270794"/>
            <a:ext cx="3271719" cy="590859"/>
          </a:xfrm>
          <a:prstGeom prst="round2DiagRect">
            <a:avLst>
              <a:gd name="adj1" fmla="val 50000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endParaRPr lang="ru-RU" sz="2800" b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90383" y="4200147"/>
            <a:ext cx="6733383" cy="6131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rgbClr val="002060"/>
                </a:solidFill>
              </a:rPr>
              <a:t>Поиск нового образа образовательного учреждения, отвечающего запросам времени, удовлетворяющего потребностям родителей и общества, способствующего проявлению индивидуальности каждого ребенка. </a:t>
            </a:r>
            <a:endParaRPr lang="ru-RU" sz="12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40415" y="3567943"/>
            <a:ext cx="6555922" cy="5476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 smtClean="0">
                <a:solidFill>
                  <a:srgbClr val="FFFF00"/>
                </a:solidFill>
              </a:rPr>
              <a:t>Трудности родителей при  выстраивании собственных стратегий воспитания и </a:t>
            </a:r>
            <a:r>
              <a:rPr lang="ru-RU" sz="1200" b="1" dirty="0">
                <a:solidFill>
                  <a:srgbClr val="FFFF00"/>
                </a:solidFill>
              </a:rPr>
              <a:t>развития </a:t>
            </a:r>
            <a:r>
              <a:rPr lang="ru-RU" sz="1200" b="1" dirty="0" smtClean="0">
                <a:solidFill>
                  <a:srgbClr val="FFFF00"/>
                </a:solidFill>
              </a:rPr>
              <a:t>детей </a:t>
            </a:r>
            <a:r>
              <a:rPr lang="ru-RU" sz="1200" b="1" dirty="0">
                <a:solidFill>
                  <a:srgbClr val="FFFF00"/>
                </a:solidFill>
              </a:rPr>
              <a:t>в условиях социальных реальностей, </a:t>
            </a:r>
            <a:r>
              <a:rPr lang="ru-RU" sz="1200" b="1" dirty="0" smtClean="0">
                <a:solidFill>
                  <a:srgbClr val="FFFF00"/>
                </a:solidFill>
              </a:rPr>
              <a:t>появления </a:t>
            </a:r>
            <a:r>
              <a:rPr lang="ru-RU" sz="1200" b="1" dirty="0">
                <a:solidFill>
                  <a:srgbClr val="FFFF00"/>
                </a:solidFill>
              </a:rPr>
              <a:t>новых </a:t>
            </a:r>
            <a:r>
              <a:rPr lang="ru-RU" sz="1200" b="1" dirty="0" smtClean="0">
                <a:solidFill>
                  <a:srgbClr val="FFFF00"/>
                </a:solidFill>
              </a:rPr>
              <a:t>ценностных ориентаций. </a:t>
            </a:r>
            <a:endParaRPr lang="ru-RU" sz="1200" b="1" dirty="0">
              <a:solidFill>
                <a:srgbClr val="FFFF00"/>
              </a:solidFill>
            </a:endParaRPr>
          </a:p>
        </p:txBody>
      </p:sp>
      <p:grpSp>
        <p:nvGrpSpPr>
          <p:cNvPr id="12" name="Группа 16"/>
          <p:cNvGrpSpPr>
            <a:grpSpLocks/>
          </p:cNvGrpSpPr>
          <p:nvPr/>
        </p:nvGrpSpPr>
        <p:grpSpPr bwMode="auto">
          <a:xfrm>
            <a:off x="1040415" y="5091890"/>
            <a:ext cx="1515491" cy="1283276"/>
            <a:chOff x="-934104" y="0"/>
            <a:chExt cx="4359152" cy="4056098"/>
          </a:xfrm>
        </p:grpSpPr>
        <p:sp>
          <p:nvSpPr>
            <p:cNvPr id="14" name="Овал 13"/>
            <p:cNvSpPr/>
            <p:nvPr/>
          </p:nvSpPr>
          <p:spPr>
            <a:xfrm>
              <a:off x="-934104" y="0"/>
              <a:ext cx="4359152" cy="4056098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16" name="Овал 4"/>
            <p:cNvSpPr/>
            <p:nvPr/>
          </p:nvSpPr>
          <p:spPr>
            <a:xfrm>
              <a:off x="304290" y="326985"/>
              <a:ext cx="1463212" cy="1572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5243" tIns="35243" rIns="35243" bIns="35243" spcCol="1270" anchor="ctr"/>
            <a:lstStyle/>
            <a:p>
              <a:pPr>
                <a:defRPr/>
              </a:pPr>
              <a:endParaRPr lang="ru-RU" sz="105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553872" y="296822"/>
            <a:ext cx="3304929" cy="564831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«То, что упущено в детстве, никогда не возместить </a:t>
            </a:r>
          </a:p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в годы юности, и тем более в зрелом возрасте</a:t>
            </a:r>
            <a:r>
              <a:rPr lang="ru-RU" sz="1000" i="1" dirty="0">
                <a:solidFill>
                  <a:srgbClr val="CC0000"/>
                </a:solidFill>
                <a:cs typeface="Times New Roman" panose="02020603050405020304" pitchFamily="18" charset="0"/>
              </a:rPr>
              <a:t>».</a:t>
            </a:r>
            <a:endParaRPr lang="ru-RU" sz="1000" dirty="0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В.А. Сухомлинский</a:t>
            </a:r>
            <a:endParaRPr lang="ru-RU" sz="1000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22042" y="1049072"/>
            <a:ext cx="6120680" cy="6131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</a:rPr>
              <a:t>Адаптация детей дошкольного возраста </a:t>
            </a:r>
            <a:r>
              <a:rPr lang="ru-RU" sz="1200" b="1" dirty="0" smtClean="0">
                <a:solidFill>
                  <a:srgbClr val="002060"/>
                </a:solidFill>
              </a:rPr>
              <a:t>социуме: </a:t>
            </a:r>
            <a:r>
              <a:rPr lang="ru-RU" sz="1200" b="1" dirty="0">
                <a:solidFill>
                  <a:srgbClr val="002060"/>
                </a:solidFill>
              </a:rPr>
              <a:t>развитие самостоятельности, активности, уверенности, коммуникации, реализации собственных потенциалов </a:t>
            </a:r>
            <a:endParaRPr lang="ru-RU" sz="12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53872" y="307791"/>
            <a:ext cx="3304929" cy="564831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286463"/>
              <a:satOff val="100000"/>
              <a:lumOff val="85490"/>
              <a:alphaOff val="0"/>
            </a:schemeClr>
          </a:fillRef>
          <a:effectRef idx="2">
            <a:schemeClr val="accent4">
              <a:hueOff val="2286463"/>
              <a:satOff val="100000"/>
              <a:lumOff val="854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«То, что упущено в детстве, никогда не возместить </a:t>
            </a:r>
          </a:p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в годы юности, и тем более в зрелом возрасте</a:t>
            </a:r>
            <a:r>
              <a:rPr lang="ru-RU" sz="1000" i="1" dirty="0">
                <a:solidFill>
                  <a:srgbClr val="CC0000"/>
                </a:solidFill>
                <a:cs typeface="Times New Roman" panose="02020603050405020304" pitchFamily="18" charset="0"/>
              </a:rPr>
              <a:t>».</a:t>
            </a:r>
            <a:endParaRPr lang="ru-RU" sz="1000" dirty="0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</a:pPr>
            <a:r>
              <a:rPr lang="ru-RU" sz="10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В.А. Сухомлинский</a:t>
            </a:r>
            <a:endParaRPr lang="ru-RU" sz="1000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80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Line 7"/>
          <p:cNvSpPr>
            <a:spLocks noChangeShapeType="1"/>
          </p:cNvSpPr>
          <p:nvPr/>
        </p:nvSpPr>
        <p:spPr bwMode="auto">
          <a:xfrm flipV="1">
            <a:off x="6847177" y="6054340"/>
            <a:ext cx="1872208" cy="1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4" name="Line 21"/>
          <p:cNvSpPr>
            <a:spLocks noChangeShapeType="1"/>
          </p:cNvSpPr>
          <p:nvPr/>
        </p:nvSpPr>
        <p:spPr bwMode="auto">
          <a:xfrm>
            <a:off x="6847177" y="4402369"/>
            <a:ext cx="0" cy="165197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5" name="Line 22"/>
          <p:cNvSpPr>
            <a:spLocks noChangeShapeType="1"/>
          </p:cNvSpPr>
          <p:nvPr/>
        </p:nvSpPr>
        <p:spPr bwMode="auto">
          <a:xfrm>
            <a:off x="5344339" y="4386785"/>
            <a:ext cx="148315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6" name="Text Box 23"/>
          <p:cNvSpPr txBox="1">
            <a:spLocks noChangeArrowheads="1"/>
          </p:cNvSpPr>
          <p:nvPr/>
        </p:nvSpPr>
        <p:spPr bwMode="auto">
          <a:xfrm>
            <a:off x="2843212" y="4530265"/>
            <a:ext cx="1944811" cy="4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31757" name="Text Box 33"/>
          <p:cNvSpPr txBox="1">
            <a:spLocks noChangeArrowheads="1"/>
          </p:cNvSpPr>
          <p:nvPr/>
        </p:nvSpPr>
        <p:spPr bwMode="auto">
          <a:xfrm>
            <a:off x="6935401" y="4577012"/>
            <a:ext cx="208003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Определение </a:t>
            </a:r>
            <a:endParaRPr lang="ru-RU" sz="15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исходных 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позиций</a:t>
            </a:r>
            <a:r>
              <a:rPr lang="az-Cyrl-AZ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/составление плана работы, анализ ресурсов, </a:t>
            </a: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диагностика 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проблем</a:t>
            </a: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</a:t>
            </a:r>
            <a:endParaRPr lang="ru-R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759" name="Line 35"/>
          <p:cNvSpPr>
            <a:spLocks noChangeShapeType="1"/>
          </p:cNvSpPr>
          <p:nvPr/>
        </p:nvSpPr>
        <p:spPr bwMode="auto">
          <a:xfrm flipH="1" flipV="1">
            <a:off x="5308864" y="3392499"/>
            <a:ext cx="23708" cy="96618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0" name="Text Box 36"/>
          <p:cNvSpPr txBox="1">
            <a:spLocks noChangeArrowheads="1"/>
          </p:cNvSpPr>
          <p:nvPr/>
        </p:nvSpPr>
        <p:spPr bwMode="auto">
          <a:xfrm>
            <a:off x="5332572" y="3449107"/>
            <a:ext cx="183171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Содержательный /реализация </a:t>
            </a:r>
            <a:endParaRPr lang="ru-RU" sz="15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проекта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</a:t>
            </a:r>
            <a:endParaRPr lang="az-Cyrl-AZ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761" name="Line 37"/>
          <p:cNvSpPr>
            <a:spLocks noChangeShapeType="1"/>
          </p:cNvSpPr>
          <p:nvPr/>
        </p:nvSpPr>
        <p:spPr bwMode="auto">
          <a:xfrm flipV="1">
            <a:off x="3786182" y="3389544"/>
            <a:ext cx="1522683" cy="295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2" name="Line 38"/>
          <p:cNvSpPr>
            <a:spLocks noChangeShapeType="1"/>
          </p:cNvSpPr>
          <p:nvPr/>
        </p:nvSpPr>
        <p:spPr bwMode="auto">
          <a:xfrm flipH="1" flipV="1">
            <a:off x="3746843" y="2241833"/>
            <a:ext cx="0" cy="114771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3" name="Line 39"/>
          <p:cNvSpPr>
            <a:spLocks noChangeShapeType="1"/>
          </p:cNvSpPr>
          <p:nvPr/>
        </p:nvSpPr>
        <p:spPr bwMode="auto">
          <a:xfrm flipH="1" flipV="1">
            <a:off x="2002327" y="2241833"/>
            <a:ext cx="174451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4" name="Line 40"/>
          <p:cNvSpPr>
            <a:spLocks noChangeShapeType="1"/>
          </p:cNvSpPr>
          <p:nvPr/>
        </p:nvSpPr>
        <p:spPr bwMode="auto">
          <a:xfrm flipV="1">
            <a:off x="1993951" y="1225047"/>
            <a:ext cx="8377" cy="106261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6" name="Text Box 42"/>
          <p:cNvSpPr txBox="1">
            <a:spLocks noChangeArrowheads="1"/>
          </p:cNvSpPr>
          <p:nvPr/>
        </p:nvSpPr>
        <p:spPr bwMode="auto">
          <a:xfrm>
            <a:off x="2029837" y="1259984"/>
            <a:ext cx="20381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>
              <a:spcBef>
                <a:spcPts val="0"/>
              </a:spcBef>
            </a:pP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Итоговый /оформление результатов совместной работы</a:t>
            </a:r>
            <a:endParaRPr lang="ru-R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768" name="Text Box 45"/>
          <p:cNvSpPr txBox="1">
            <a:spLocks noChangeArrowheads="1"/>
          </p:cNvSpPr>
          <p:nvPr/>
        </p:nvSpPr>
        <p:spPr bwMode="auto">
          <a:xfrm>
            <a:off x="3786182" y="3490330"/>
            <a:ext cx="1585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ОКТЯБРЬ 2022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ФЕВРАЛЬ 2023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769" name="Text Box 46"/>
          <p:cNvSpPr txBox="1">
            <a:spLocks noChangeArrowheads="1"/>
          </p:cNvSpPr>
          <p:nvPr/>
        </p:nvSpPr>
        <p:spPr bwMode="auto">
          <a:xfrm>
            <a:off x="2548028" y="2266710"/>
            <a:ext cx="1214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МАРТ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АПРЕЛЬ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2022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042987" y="374527"/>
            <a:ext cx="7785575" cy="646037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ИННОВАЦИОННОЙ ДЕЯТЕЛЬНОСТИ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ЭТАПАМ)</a:t>
            </a: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5427316" y="4570919"/>
            <a:ext cx="1400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ИЮНЬ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СЕНТЯБРЬ 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24221" y="2333152"/>
            <a:ext cx="17835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Результативный </a:t>
            </a:r>
            <a:endParaRPr lang="ru-R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/анализ и обобщение</a:t>
            </a:r>
            <a:r>
              <a:rPr lang="az-Cyrl-AZ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материалов/</a:t>
            </a:r>
            <a:r>
              <a:rPr lang="ru-R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9047" y="1565060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МАЙ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2023</a:t>
            </a:r>
            <a:endParaRPr lang="az-Cyrl-AZ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1413870" y="4600424"/>
            <a:ext cx="3561100" cy="1667745"/>
          </a:xfrm>
          <a:prstGeom prst="roundRect">
            <a:avLst>
              <a:gd name="adj" fmla="val 5562"/>
            </a:avLst>
          </a:prstGeom>
          <a:gradFill rotWithShape="1">
            <a:gsLst>
              <a:gs pos="0">
                <a:srgbClr val="9F7F40"/>
              </a:gs>
              <a:gs pos="100000">
                <a:srgbClr val="FFCC66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0000" rIns="27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lang="ru-RU" sz="135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None/>
            </a:pPr>
            <a:endParaRPr lang="ru-RU" sz="165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>
              <a:spcBef>
                <a:spcPts val="0"/>
              </a:spcBef>
              <a:buNone/>
            </a:pP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2" name="Picture 2" descr="http://www.management-services.eu/mediapool/81/814409/resources/2231486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61" y="1225047"/>
            <a:ext cx="2376264" cy="216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087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4274" y="2616476"/>
            <a:ext cx="5262770" cy="119269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sz="3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4916" y="2270507"/>
            <a:ext cx="7592129" cy="2663509"/>
          </a:xfrm>
        </p:spPr>
        <p:txBody>
          <a:bodyPr>
            <a:noAutofit/>
          </a:bodyPr>
          <a:lstStyle/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Мероприятия ВОО «Воспитатели России»: форумы, конкурсы, конференции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Научно-практические конференции всероссийского и регионального уровня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Методические рекомендации для воспитателей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Статьи в профессиональные журналы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Публикации в средствах массовой </a:t>
            </a: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информации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Повышение квалификации в он-</a:t>
            </a:r>
            <a:r>
              <a:rPr lang="ru-RU" sz="15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лайн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формате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az-Cyrl-AZ" sz="1500" b="1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1500" b="1" dirty="0" err="1">
                <a:solidFill>
                  <a:schemeClr val="accent6">
                    <a:lumMod val="50000"/>
                  </a:schemeClr>
                </a:solidFill>
              </a:rPr>
              <a:t>роведение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z-Cyrl-AZ" sz="1500" b="1" dirty="0">
                <a:solidFill>
                  <a:schemeClr val="accent6">
                    <a:lumMod val="50000"/>
                  </a:schemeClr>
                </a:solidFill>
              </a:rPr>
              <a:t>мероприятий с родительской аудиторией</a:t>
            </a:r>
            <a:endParaRPr lang="ru-RU" sz="15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Методические разработки в социальных сетях и на сайтах ДОО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Анкетирование, беседы, интервью.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Моделирование, проектирование, эксперимент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ru-RU" sz="15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1998" y="857250"/>
            <a:ext cx="4800599" cy="50689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500" b="1" dirty="0"/>
              <a:t/>
            </a:r>
            <a:br>
              <a:rPr lang="ru-RU" sz="4500" b="1" dirty="0"/>
            </a:br>
            <a:endParaRPr lang="ru-RU" sz="10800" b="1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187624" y="5236860"/>
            <a:ext cx="5832648" cy="137175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Создание единого </a:t>
            </a:r>
            <a:r>
              <a:rPr lang="az-Cyrl-AZ" sz="1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воспитательно-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образовательного пространства, включающего </a:t>
            </a:r>
            <a:r>
              <a:rPr lang="az-Cyrl-AZ" sz="1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семью, детский </a:t>
            </a:r>
            <a:r>
              <a:rPr lang="az-Cyrl-AZ" sz="15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сад, школа </a:t>
            </a:r>
            <a:r>
              <a:rPr lang="az-Cyrl-AZ" sz="1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 социум: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az-Cyrl-AZ" sz="1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родительское сообщество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az-Cyrl-AZ" sz="1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социальное партнерство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az-Cyrl-AZ" sz="1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сетевое взаимодействие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051720" y="5057569"/>
            <a:ext cx="3610643" cy="35858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>
                  <a:gamma/>
                  <a:shade val="46275"/>
                  <a:invGamma/>
                </a:srgbClr>
              </a:gs>
              <a:gs pos="5000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ru-RU" sz="1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Предполагаемые результаты</a:t>
            </a:r>
          </a:p>
          <a:p>
            <a:pPr algn="ctr">
              <a:defRPr/>
            </a:pPr>
            <a:endParaRPr lang="ru-RU" sz="18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697206" y="1906847"/>
            <a:ext cx="5357115" cy="3700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>
                  <a:gamma/>
                  <a:shade val="46275"/>
                  <a:invGamma/>
                </a:srgbClr>
              </a:gs>
              <a:gs pos="5000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Непосредственная деятельность</a:t>
            </a:r>
            <a:endParaRPr lang="ru-RU" sz="2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054916" y="447924"/>
            <a:ext cx="4597355" cy="37861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Используемые методики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963030" y="861158"/>
            <a:ext cx="4949535" cy="10553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</a:rPr>
              <a:t>Анкетирование, беседы, интервью.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z-Cyrl-AZ" sz="1500" b="1" dirty="0" smtClean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1500" b="1" dirty="0" err="1">
                <a:solidFill>
                  <a:schemeClr val="accent6">
                    <a:lumMod val="50000"/>
                  </a:schemeClr>
                </a:solidFill>
              </a:rPr>
              <a:t>зучение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 и анализ психолого-педагогической и социологической  литературы по проблеме. 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</a:rPr>
              <a:t>Обобщение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полученных данных.</a:t>
            </a:r>
            <a:endParaRPr lang="ru-RU" sz="15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139747" y="299775"/>
            <a:ext cx="2780116" cy="722335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83446"/>
            <a:ext cx="2598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308033" algn="l"/>
              </a:tabLst>
            </a:pPr>
            <a:r>
              <a:rPr lang="ru-RU" sz="1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Когда вам покажется, что цель недостижима, не изменяйте цель — изменяйте свой план действий.</a:t>
            </a:r>
            <a:endParaRPr lang="ru-RU" sz="1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1470" algn="r">
              <a:spcAft>
                <a:spcPts val="0"/>
              </a:spcAft>
              <a:tabLst>
                <a:tab pos="3308033" algn="l"/>
              </a:tabLst>
            </a:pPr>
            <a:r>
              <a:rPr lang="ru-RU" sz="1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Конфуци</a:t>
            </a:r>
            <a:r>
              <a:rPr lang="ru-RU" sz="105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</a:t>
            </a:r>
            <a:endParaRPr lang="ru-RU" sz="105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Содержимое 5" descr="1vystupleniyache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8592" y="5236861"/>
            <a:ext cx="1560175" cy="141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99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2025</Words>
  <Application>Microsoft Office PowerPoint</Application>
  <PresentationFormat>Экран (4:3)</PresentationFormat>
  <Paragraphs>393</Paragraphs>
  <Slides>23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ＭＳ Ｐゴシック</vt:lpstr>
      <vt:lpstr>SimSun</vt:lpstr>
      <vt:lpstr>Arial</vt:lpstr>
      <vt:lpstr>Arial Black</vt:lpstr>
      <vt:lpstr>Calibri</vt:lpstr>
      <vt:lpstr>Segoe UI Symbol</vt:lpstr>
      <vt:lpstr>Sitka Subheading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стратегию и тактику взаимодействия образовательного учреждения и семьи влияют: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adminn</dc:creator>
  <cp:lastModifiedBy>Ирина</cp:lastModifiedBy>
  <cp:revision>186</cp:revision>
  <dcterms:created xsi:type="dcterms:W3CDTF">2014-02-14T16:27:28Z</dcterms:created>
  <dcterms:modified xsi:type="dcterms:W3CDTF">2022-06-24T11:18:50Z</dcterms:modified>
</cp:coreProperties>
</file>